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73" r:id="rId3"/>
    <p:sldMasterId id="2147483677" r:id="rId4"/>
    <p:sldMasterId id="2147483682" r:id="rId5"/>
    <p:sldMasterId id="2147483685" r:id="rId6"/>
  </p:sldMasterIdLst>
  <p:notesMasterIdLst>
    <p:notesMasterId r:id="rId65"/>
  </p:notesMasterIdLst>
  <p:sldIdLst>
    <p:sldId id="312" r:id="rId7"/>
    <p:sldId id="400" r:id="rId8"/>
    <p:sldId id="393" r:id="rId9"/>
    <p:sldId id="388" r:id="rId10"/>
    <p:sldId id="395" r:id="rId11"/>
    <p:sldId id="397" r:id="rId12"/>
    <p:sldId id="401" r:id="rId13"/>
    <p:sldId id="399" r:id="rId14"/>
    <p:sldId id="398" r:id="rId15"/>
    <p:sldId id="405" r:id="rId16"/>
    <p:sldId id="443" r:id="rId17"/>
    <p:sldId id="437" r:id="rId18"/>
    <p:sldId id="434" r:id="rId19"/>
    <p:sldId id="433" r:id="rId20"/>
    <p:sldId id="435" r:id="rId21"/>
    <p:sldId id="436" r:id="rId22"/>
    <p:sldId id="438" r:id="rId23"/>
    <p:sldId id="439" r:id="rId24"/>
    <p:sldId id="440" r:id="rId25"/>
    <p:sldId id="402" r:id="rId26"/>
    <p:sldId id="379" r:id="rId27"/>
    <p:sldId id="381" r:id="rId28"/>
    <p:sldId id="380" r:id="rId29"/>
    <p:sldId id="382" r:id="rId30"/>
    <p:sldId id="361" r:id="rId31"/>
    <p:sldId id="386" r:id="rId32"/>
    <p:sldId id="387" r:id="rId33"/>
    <p:sldId id="363" r:id="rId34"/>
    <p:sldId id="364" r:id="rId35"/>
    <p:sldId id="406" r:id="rId36"/>
    <p:sldId id="407" r:id="rId37"/>
    <p:sldId id="408" r:id="rId38"/>
    <p:sldId id="409" r:id="rId39"/>
    <p:sldId id="410" r:id="rId40"/>
    <p:sldId id="441" r:id="rId41"/>
    <p:sldId id="444" r:id="rId42"/>
    <p:sldId id="445" r:id="rId43"/>
    <p:sldId id="411" r:id="rId44"/>
    <p:sldId id="412" r:id="rId45"/>
    <p:sldId id="413" r:id="rId46"/>
    <p:sldId id="414" r:id="rId47"/>
    <p:sldId id="416" r:id="rId48"/>
    <p:sldId id="417" r:id="rId49"/>
    <p:sldId id="418" r:id="rId50"/>
    <p:sldId id="420" r:id="rId51"/>
    <p:sldId id="421" r:id="rId52"/>
    <p:sldId id="422" r:id="rId53"/>
    <p:sldId id="423" r:id="rId54"/>
    <p:sldId id="424" r:id="rId55"/>
    <p:sldId id="425" r:id="rId56"/>
    <p:sldId id="426" r:id="rId57"/>
    <p:sldId id="427" r:id="rId58"/>
    <p:sldId id="428" r:id="rId59"/>
    <p:sldId id="430" r:id="rId60"/>
    <p:sldId id="429" r:id="rId61"/>
    <p:sldId id="431" r:id="rId62"/>
    <p:sldId id="432" r:id="rId63"/>
    <p:sldId id="383" r:id="rId6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4B76FF"/>
    <a:srgbClr val="BDCDFF"/>
    <a:srgbClr val="2116AE"/>
    <a:srgbClr val="AFC2FF"/>
    <a:srgbClr val="577FFF"/>
    <a:srgbClr val="A3A3FF"/>
    <a:srgbClr val="0541FF"/>
    <a:srgbClr val="0893B4"/>
    <a:srgbClr val="B07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3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FD2CDD-E335-4BBB-8851-7453DFB1222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BE59765-7C78-445D-9277-77450BD26CEC}">
      <dgm:prSet phldrT="[Текст]"/>
      <dgm:spPr>
        <a:solidFill>
          <a:srgbClr val="BDCDFF"/>
        </a:solidFill>
      </dgm:spPr>
      <dgm:t>
        <a:bodyPr/>
        <a:lstStyle/>
        <a:p>
          <a:pPr algn="l"/>
          <a:r>
            <a:rPr lang="ru-RU" b="1" dirty="0" err="1" smtClean="0">
              <a:solidFill>
                <a:srgbClr val="0070C0"/>
              </a:solidFill>
            </a:rPr>
            <a:t>Забезпечує</a:t>
          </a:r>
          <a:r>
            <a:rPr lang="ru-RU" b="1" dirty="0" smtClean="0">
              <a:solidFill>
                <a:srgbClr val="0070C0"/>
              </a:solidFill>
            </a:rPr>
            <a:t> </a:t>
          </a:r>
          <a:r>
            <a:rPr lang="ru-RU" b="1" dirty="0" err="1" smtClean="0">
              <a:solidFill>
                <a:srgbClr val="0070C0"/>
              </a:solidFill>
            </a:rPr>
            <a:t>гнучкість</a:t>
          </a:r>
          <a:r>
            <a:rPr lang="ru-RU" b="1" dirty="0" smtClean="0">
              <a:solidFill>
                <a:srgbClr val="0070C0"/>
              </a:solidFill>
            </a:rPr>
            <a:t> </a:t>
          </a:r>
          <a:r>
            <a:rPr lang="ru-RU" b="1" dirty="0" err="1" smtClean="0">
              <a:solidFill>
                <a:srgbClr val="0070C0"/>
              </a:solidFill>
            </a:rPr>
            <a:t>роботи</a:t>
          </a:r>
          <a:r>
            <a:rPr lang="ru-RU" b="1" dirty="0" smtClean="0">
              <a:solidFill>
                <a:srgbClr val="0070C0"/>
              </a:solidFill>
            </a:rPr>
            <a:t> педагога</a:t>
          </a:r>
          <a:endParaRPr lang="ru-RU" b="1" dirty="0">
            <a:solidFill>
              <a:srgbClr val="0070C0"/>
            </a:solidFill>
          </a:endParaRPr>
        </a:p>
      </dgm:t>
    </dgm:pt>
    <dgm:pt modelId="{4902C3E0-578F-42E2-B88A-6161A0B97314}" type="parTrans" cxnId="{C5989E33-B1FB-4642-A424-FE1D7FE3EEEF}">
      <dgm:prSet/>
      <dgm:spPr/>
      <dgm:t>
        <a:bodyPr/>
        <a:lstStyle/>
        <a:p>
          <a:endParaRPr lang="ru-RU"/>
        </a:p>
      </dgm:t>
    </dgm:pt>
    <dgm:pt modelId="{C7DA368D-8BA8-4A67-96B8-D901A878CC67}" type="sibTrans" cxnId="{C5989E33-B1FB-4642-A424-FE1D7FE3EEEF}">
      <dgm:prSet/>
      <dgm:spPr/>
      <dgm:t>
        <a:bodyPr/>
        <a:lstStyle/>
        <a:p>
          <a:endParaRPr lang="ru-RU"/>
        </a:p>
      </dgm:t>
    </dgm:pt>
    <dgm:pt modelId="{1F2EB22B-2D45-4873-B967-E1719A34A81F}">
      <dgm:prSet phldrT="[Текст]"/>
      <dgm:spPr>
        <a:solidFill>
          <a:srgbClr val="BDCDFF"/>
        </a:solidFill>
      </dgm:spPr>
      <dgm:t>
        <a:bodyPr/>
        <a:lstStyle/>
        <a:p>
          <a:pPr algn="l"/>
          <a:r>
            <a:rPr lang="ru-RU" b="1" dirty="0" err="1" smtClean="0">
              <a:solidFill>
                <a:srgbClr val="0070C0"/>
              </a:solidFill>
            </a:rPr>
            <a:t>Легше</a:t>
          </a:r>
          <a:r>
            <a:rPr lang="ru-RU" b="1" dirty="0" smtClean="0">
              <a:solidFill>
                <a:srgbClr val="0070C0"/>
              </a:solidFill>
            </a:rPr>
            <a:t> для </a:t>
          </a:r>
          <a:r>
            <a:rPr lang="ru-RU" b="1" dirty="0" err="1" smtClean="0">
              <a:solidFill>
                <a:srgbClr val="0070C0"/>
              </a:solidFill>
            </a:rPr>
            <a:t>впровадження</a:t>
          </a:r>
          <a:endParaRPr lang="ru-RU" b="1" dirty="0">
            <a:solidFill>
              <a:srgbClr val="0070C0"/>
            </a:solidFill>
          </a:endParaRPr>
        </a:p>
      </dgm:t>
    </dgm:pt>
    <dgm:pt modelId="{278CFA7B-EA17-4E10-9ABA-3445937DAB6C}" type="parTrans" cxnId="{5F8FE590-7B80-4D6D-B31B-39239B55B48C}">
      <dgm:prSet/>
      <dgm:spPr/>
      <dgm:t>
        <a:bodyPr/>
        <a:lstStyle/>
        <a:p>
          <a:endParaRPr lang="ru-RU"/>
        </a:p>
      </dgm:t>
    </dgm:pt>
    <dgm:pt modelId="{421D0AE5-C65F-409A-9D36-736BCA7B374D}" type="sibTrans" cxnId="{5F8FE590-7B80-4D6D-B31B-39239B55B48C}">
      <dgm:prSet/>
      <dgm:spPr/>
      <dgm:t>
        <a:bodyPr/>
        <a:lstStyle/>
        <a:p>
          <a:endParaRPr lang="ru-RU"/>
        </a:p>
      </dgm:t>
    </dgm:pt>
    <dgm:pt modelId="{0A4A56B8-6D97-49A7-B7FB-E0627EB2A412}">
      <dgm:prSet phldrT="[Текст]"/>
      <dgm:spPr>
        <a:solidFill>
          <a:srgbClr val="BDCDFF"/>
        </a:solidFill>
      </dgm:spPr>
      <dgm:t>
        <a:bodyPr/>
        <a:lstStyle/>
        <a:p>
          <a:pPr algn="l"/>
          <a:r>
            <a:rPr lang="ru-RU" b="1" dirty="0" err="1" smtClean="0">
              <a:solidFill>
                <a:srgbClr val="0070C0"/>
              </a:solidFill>
            </a:rPr>
            <a:t>Напрями</a:t>
          </a:r>
          <a:r>
            <a:rPr lang="ru-RU" b="1" dirty="0" smtClean="0">
              <a:solidFill>
                <a:srgbClr val="0070C0"/>
              </a:solidFill>
            </a:rPr>
            <a:t> </a:t>
          </a:r>
          <a:r>
            <a:rPr lang="en-US" b="1" dirty="0" smtClean="0">
              <a:solidFill>
                <a:srgbClr val="0070C0"/>
              </a:solidFill>
            </a:rPr>
            <a:t>STREAM</a:t>
          </a:r>
          <a:r>
            <a:rPr lang="uk-UA" b="1" dirty="0" smtClean="0">
              <a:solidFill>
                <a:srgbClr val="0070C0"/>
              </a:solidFill>
            </a:rPr>
            <a:t> взаємодіють, але не виділяємо кожний окремо</a:t>
          </a:r>
          <a:endParaRPr lang="ru-RU" b="1" dirty="0">
            <a:solidFill>
              <a:srgbClr val="0070C0"/>
            </a:solidFill>
          </a:endParaRPr>
        </a:p>
      </dgm:t>
    </dgm:pt>
    <dgm:pt modelId="{8923CF0B-11D4-4EAC-8637-C879C0006FB3}" type="parTrans" cxnId="{40FE2936-6164-4344-9708-E51813FF171D}">
      <dgm:prSet/>
      <dgm:spPr/>
      <dgm:t>
        <a:bodyPr/>
        <a:lstStyle/>
        <a:p>
          <a:endParaRPr lang="ru-RU"/>
        </a:p>
      </dgm:t>
    </dgm:pt>
    <dgm:pt modelId="{2D7BC996-4E01-4FB5-910B-636D1AF951A9}" type="sibTrans" cxnId="{40FE2936-6164-4344-9708-E51813FF171D}">
      <dgm:prSet/>
      <dgm:spPr/>
      <dgm:t>
        <a:bodyPr/>
        <a:lstStyle/>
        <a:p>
          <a:endParaRPr lang="ru-RU"/>
        </a:p>
      </dgm:t>
    </dgm:pt>
    <dgm:pt modelId="{28481796-6390-4403-AE19-E2C18BFA55F6}" type="pres">
      <dgm:prSet presAssocID="{D4FD2CDD-E335-4BBB-8851-7453DFB12224}" presName="linearFlow" presStyleCnt="0">
        <dgm:presLayoutVars>
          <dgm:dir/>
          <dgm:resizeHandles val="exact"/>
        </dgm:presLayoutVars>
      </dgm:prSet>
      <dgm:spPr/>
    </dgm:pt>
    <dgm:pt modelId="{B4294137-EB17-41FF-A708-5C620F1332C6}" type="pres">
      <dgm:prSet presAssocID="{9BE59765-7C78-445D-9277-77450BD26CEC}" presName="composite" presStyleCnt="0"/>
      <dgm:spPr/>
    </dgm:pt>
    <dgm:pt modelId="{0ED8CB8E-A72F-4995-8A53-2103005496E5}" type="pres">
      <dgm:prSet presAssocID="{9BE59765-7C78-445D-9277-77450BD26CEC}" presName="imgShp" presStyleLbl="fgImgPlace1" presStyleIdx="0" presStyleCnt="3" custLinFactNeighborX="-64666" custLinFactNeighborY="1321"/>
      <dgm:spPr>
        <a:solidFill>
          <a:srgbClr val="577FFF"/>
        </a:solidFill>
      </dgm:spPr>
    </dgm:pt>
    <dgm:pt modelId="{9AE5722A-913D-47CC-95E8-62FCBDF23511}" type="pres">
      <dgm:prSet presAssocID="{9BE59765-7C78-445D-9277-77450BD26CEC}" presName="txShp" presStyleLbl="node1" presStyleIdx="0" presStyleCnt="3" custScaleX="129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81A10-255B-412E-B087-EECB3A681507}" type="pres">
      <dgm:prSet presAssocID="{C7DA368D-8BA8-4A67-96B8-D901A878CC67}" presName="spacing" presStyleCnt="0"/>
      <dgm:spPr/>
    </dgm:pt>
    <dgm:pt modelId="{C778078B-E26A-42F2-8110-4725E0B87E55}" type="pres">
      <dgm:prSet presAssocID="{1F2EB22B-2D45-4873-B967-E1719A34A81F}" presName="composite" presStyleCnt="0"/>
      <dgm:spPr/>
    </dgm:pt>
    <dgm:pt modelId="{F36C8ACA-0992-467C-88E7-D2C6BB623EE8}" type="pres">
      <dgm:prSet presAssocID="{1F2EB22B-2D45-4873-B967-E1719A34A81F}" presName="imgShp" presStyleLbl="fgImgPlace1" presStyleIdx="1" presStyleCnt="3" custLinFactNeighborX="-64666" custLinFactNeighborY="-1008"/>
      <dgm:spPr>
        <a:solidFill>
          <a:srgbClr val="577FFF"/>
        </a:solidFill>
      </dgm:spPr>
    </dgm:pt>
    <dgm:pt modelId="{8EC67D62-28D4-4257-96B9-AE52C02BF60D}" type="pres">
      <dgm:prSet presAssocID="{1F2EB22B-2D45-4873-B967-E1719A34A81F}" presName="txShp" presStyleLbl="node1" presStyleIdx="1" presStyleCnt="3" custScaleX="128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4F00B-6EFE-47BE-A38D-F9B766EF32FC}" type="pres">
      <dgm:prSet presAssocID="{421D0AE5-C65F-409A-9D36-736BCA7B374D}" presName="spacing" presStyleCnt="0"/>
      <dgm:spPr/>
    </dgm:pt>
    <dgm:pt modelId="{2E6D003A-C9DE-44D3-849D-F4467C19E5C5}" type="pres">
      <dgm:prSet presAssocID="{0A4A56B8-6D97-49A7-B7FB-E0627EB2A412}" presName="composite" presStyleCnt="0"/>
      <dgm:spPr/>
    </dgm:pt>
    <dgm:pt modelId="{C0B374DD-54D1-4A3D-AEF3-B653961EC76A}" type="pres">
      <dgm:prSet presAssocID="{0A4A56B8-6D97-49A7-B7FB-E0627EB2A412}" presName="imgShp" presStyleLbl="fgImgPlace1" presStyleIdx="2" presStyleCnt="3" custLinFactNeighborX="-89666" custLinFactNeighborY="-3338"/>
      <dgm:spPr>
        <a:solidFill>
          <a:srgbClr val="577FFF"/>
        </a:solidFill>
      </dgm:spPr>
    </dgm:pt>
    <dgm:pt modelId="{B733920E-98AA-47FB-B696-85E99B3F6CD2}" type="pres">
      <dgm:prSet presAssocID="{0A4A56B8-6D97-49A7-B7FB-E0627EB2A412}" presName="txShp" presStyleLbl="node1" presStyleIdx="2" presStyleCnt="3" custScaleX="128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C12B6B-05AA-4426-BF3D-7D06D4425E22}" type="presOf" srcId="{9BE59765-7C78-445D-9277-77450BD26CEC}" destId="{9AE5722A-913D-47CC-95E8-62FCBDF23511}" srcOrd="0" destOrd="0" presId="urn:microsoft.com/office/officeart/2005/8/layout/vList3"/>
    <dgm:cxn modelId="{40FE2936-6164-4344-9708-E51813FF171D}" srcId="{D4FD2CDD-E335-4BBB-8851-7453DFB12224}" destId="{0A4A56B8-6D97-49A7-B7FB-E0627EB2A412}" srcOrd="2" destOrd="0" parTransId="{8923CF0B-11D4-4EAC-8637-C879C0006FB3}" sibTransId="{2D7BC996-4E01-4FB5-910B-636D1AF951A9}"/>
    <dgm:cxn modelId="{167CC1F3-122E-4CEF-B741-E9B523C411BA}" type="presOf" srcId="{1F2EB22B-2D45-4873-B967-E1719A34A81F}" destId="{8EC67D62-28D4-4257-96B9-AE52C02BF60D}" srcOrd="0" destOrd="0" presId="urn:microsoft.com/office/officeart/2005/8/layout/vList3"/>
    <dgm:cxn modelId="{5F8FE590-7B80-4D6D-B31B-39239B55B48C}" srcId="{D4FD2CDD-E335-4BBB-8851-7453DFB12224}" destId="{1F2EB22B-2D45-4873-B967-E1719A34A81F}" srcOrd="1" destOrd="0" parTransId="{278CFA7B-EA17-4E10-9ABA-3445937DAB6C}" sibTransId="{421D0AE5-C65F-409A-9D36-736BCA7B374D}"/>
    <dgm:cxn modelId="{C5989E33-B1FB-4642-A424-FE1D7FE3EEEF}" srcId="{D4FD2CDD-E335-4BBB-8851-7453DFB12224}" destId="{9BE59765-7C78-445D-9277-77450BD26CEC}" srcOrd="0" destOrd="0" parTransId="{4902C3E0-578F-42E2-B88A-6161A0B97314}" sibTransId="{C7DA368D-8BA8-4A67-96B8-D901A878CC67}"/>
    <dgm:cxn modelId="{1DD7F774-BE78-4B31-A3FB-C79ACB1BE11D}" type="presOf" srcId="{0A4A56B8-6D97-49A7-B7FB-E0627EB2A412}" destId="{B733920E-98AA-47FB-B696-85E99B3F6CD2}" srcOrd="0" destOrd="0" presId="urn:microsoft.com/office/officeart/2005/8/layout/vList3"/>
    <dgm:cxn modelId="{E88B96B4-40C6-4298-B9CF-89EDC4C07CD8}" type="presOf" srcId="{D4FD2CDD-E335-4BBB-8851-7453DFB12224}" destId="{28481796-6390-4403-AE19-E2C18BFA55F6}" srcOrd="0" destOrd="0" presId="urn:microsoft.com/office/officeart/2005/8/layout/vList3"/>
    <dgm:cxn modelId="{CA4F110B-53B7-42CC-A6A8-2B9CB7FE563F}" type="presParOf" srcId="{28481796-6390-4403-AE19-E2C18BFA55F6}" destId="{B4294137-EB17-41FF-A708-5C620F1332C6}" srcOrd="0" destOrd="0" presId="urn:microsoft.com/office/officeart/2005/8/layout/vList3"/>
    <dgm:cxn modelId="{E35E9EE0-C6FD-4BE7-A644-8984EF82B326}" type="presParOf" srcId="{B4294137-EB17-41FF-A708-5C620F1332C6}" destId="{0ED8CB8E-A72F-4995-8A53-2103005496E5}" srcOrd="0" destOrd="0" presId="urn:microsoft.com/office/officeart/2005/8/layout/vList3"/>
    <dgm:cxn modelId="{AEB49563-20C2-4D89-A873-2B5198EB6AD6}" type="presParOf" srcId="{B4294137-EB17-41FF-A708-5C620F1332C6}" destId="{9AE5722A-913D-47CC-95E8-62FCBDF23511}" srcOrd="1" destOrd="0" presId="urn:microsoft.com/office/officeart/2005/8/layout/vList3"/>
    <dgm:cxn modelId="{CD077755-9B6C-49D6-A690-E1BDD87C959D}" type="presParOf" srcId="{28481796-6390-4403-AE19-E2C18BFA55F6}" destId="{82381A10-255B-412E-B087-EECB3A681507}" srcOrd="1" destOrd="0" presId="urn:microsoft.com/office/officeart/2005/8/layout/vList3"/>
    <dgm:cxn modelId="{37205937-45FF-4C77-963B-12F3785925C2}" type="presParOf" srcId="{28481796-6390-4403-AE19-E2C18BFA55F6}" destId="{C778078B-E26A-42F2-8110-4725E0B87E55}" srcOrd="2" destOrd="0" presId="urn:microsoft.com/office/officeart/2005/8/layout/vList3"/>
    <dgm:cxn modelId="{838D7911-BA5D-40E3-9942-B0C821C88CFA}" type="presParOf" srcId="{C778078B-E26A-42F2-8110-4725E0B87E55}" destId="{F36C8ACA-0992-467C-88E7-D2C6BB623EE8}" srcOrd="0" destOrd="0" presId="urn:microsoft.com/office/officeart/2005/8/layout/vList3"/>
    <dgm:cxn modelId="{DACF2AF4-D647-4064-8B9E-DF56E19B8CBC}" type="presParOf" srcId="{C778078B-E26A-42F2-8110-4725E0B87E55}" destId="{8EC67D62-28D4-4257-96B9-AE52C02BF60D}" srcOrd="1" destOrd="0" presId="urn:microsoft.com/office/officeart/2005/8/layout/vList3"/>
    <dgm:cxn modelId="{5531A1A8-0150-426D-B42D-153987A6002D}" type="presParOf" srcId="{28481796-6390-4403-AE19-E2C18BFA55F6}" destId="{D454F00B-6EFE-47BE-A38D-F9B766EF32FC}" srcOrd="3" destOrd="0" presId="urn:microsoft.com/office/officeart/2005/8/layout/vList3"/>
    <dgm:cxn modelId="{EA1F02CD-5E4C-4188-80F3-3B492570EA65}" type="presParOf" srcId="{28481796-6390-4403-AE19-E2C18BFA55F6}" destId="{2E6D003A-C9DE-44D3-849D-F4467C19E5C5}" srcOrd="4" destOrd="0" presId="urn:microsoft.com/office/officeart/2005/8/layout/vList3"/>
    <dgm:cxn modelId="{1636B650-306F-4825-AB02-AF6276E1D36E}" type="presParOf" srcId="{2E6D003A-C9DE-44D3-849D-F4467C19E5C5}" destId="{C0B374DD-54D1-4A3D-AEF3-B653961EC76A}" srcOrd="0" destOrd="0" presId="urn:microsoft.com/office/officeart/2005/8/layout/vList3"/>
    <dgm:cxn modelId="{1BA88DBC-4006-4D7F-A202-08DC15C64306}" type="presParOf" srcId="{2E6D003A-C9DE-44D3-849D-F4467C19E5C5}" destId="{B733920E-98AA-47FB-B696-85E99B3F6C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22739B-78C4-482C-BB37-727260A11E8F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3F1EBF-B7A7-409E-AB26-5E929B062EA9}">
      <dgm:prSet phldrT="[Текст]" custT="1"/>
      <dgm:spPr>
        <a:solidFill>
          <a:srgbClr val="4B76FF"/>
        </a:solidFill>
      </dgm:spPr>
      <dgm:t>
        <a:bodyPr/>
        <a:lstStyle/>
        <a:p>
          <a:r>
            <a:rPr lang="ru-RU" sz="3200" b="1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Цікаву</a:t>
          </a:r>
          <a:r>
            <a:rPr lang="ru-RU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3200" b="1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дітям</a:t>
          </a:r>
          <a:endParaRPr lang="ru-RU" sz="3200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E106DC-60A1-4ABB-A39F-1512E018CF32}" type="parTrans" cxnId="{7D9B56B7-BE88-470E-AEE3-37E314E6795A}">
      <dgm:prSet/>
      <dgm:spPr/>
      <dgm:t>
        <a:bodyPr/>
        <a:lstStyle/>
        <a:p>
          <a:endParaRPr lang="ru-RU"/>
        </a:p>
      </dgm:t>
    </dgm:pt>
    <dgm:pt modelId="{3882F084-C852-42DF-A52E-B094541F0FD3}" type="sibTrans" cxnId="{7D9B56B7-BE88-470E-AEE3-37E314E6795A}">
      <dgm:prSet/>
      <dgm:spPr/>
      <dgm:t>
        <a:bodyPr/>
        <a:lstStyle/>
        <a:p>
          <a:endParaRPr lang="ru-RU"/>
        </a:p>
      </dgm:t>
    </dgm:pt>
    <dgm:pt modelId="{EA67BD06-5C79-4B61-9E39-07DE9DFE1C71}">
      <dgm:prSet phldrT="[Текст]" custT="1"/>
      <dgm:spPr>
        <a:solidFill>
          <a:srgbClr val="AFC2FF"/>
        </a:solidFill>
      </dgm:spPr>
      <dgm:t>
        <a:bodyPr/>
        <a:lstStyle/>
        <a:p>
          <a:r>
            <a:rPr lang="ru-RU" sz="2800" b="1" dirty="0" err="1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Плавний</a:t>
          </a:r>
          <a:r>
            <a:rPr lang="ru-RU" sz="2800" b="1" dirty="0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800" b="1" dirty="0" err="1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перехід</a:t>
          </a:r>
          <a:r>
            <a:rPr lang="ru-RU" sz="2800" b="1" dirty="0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800" b="1" dirty="0" err="1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між</a:t>
          </a:r>
          <a:r>
            <a:rPr lang="ru-RU" sz="2800" b="1" dirty="0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 темами</a:t>
          </a:r>
          <a:endParaRPr lang="ru-RU" sz="2800" b="1" dirty="0">
            <a:solidFill>
              <a:srgbClr val="4B76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E88C53-B602-4CD7-8908-5CA9C8412FD9}" type="parTrans" cxnId="{9700407D-CA93-4B0B-8ABF-18AED9A3A1C7}">
      <dgm:prSet/>
      <dgm:spPr/>
      <dgm:t>
        <a:bodyPr/>
        <a:lstStyle/>
        <a:p>
          <a:endParaRPr lang="ru-RU"/>
        </a:p>
      </dgm:t>
    </dgm:pt>
    <dgm:pt modelId="{BD2181E8-CBF6-46D7-8357-5A309A37CD3A}" type="sibTrans" cxnId="{9700407D-CA93-4B0B-8ABF-18AED9A3A1C7}">
      <dgm:prSet/>
      <dgm:spPr/>
      <dgm:t>
        <a:bodyPr/>
        <a:lstStyle/>
        <a:p>
          <a:endParaRPr lang="ru-RU"/>
        </a:p>
      </dgm:t>
    </dgm:pt>
    <dgm:pt modelId="{0B72CC6A-A2C7-42F4-8715-77ACD457AB77}">
      <dgm:prSet phldrT="[Текст]" custT="1"/>
      <dgm:spPr>
        <a:solidFill>
          <a:srgbClr val="AFC2FF"/>
        </a:solidFill>
      </dgm:spPr>
      <dgm:t>
        <a:bodyPr/>
        <a:lstStyle/>
        <a:p>
          <a:r>
            <a:rPr lang="ru-RU" sz="2800" b="1" dirty="0" err="1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Враховує-мо</a:t>
          </a:r>
          <a:r>
            <a:rPr lang="ru-RU" sz="2800" b="1" dirty="0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 пору року</a:t>
          </a:r>
          <a:endParaRPr lang="ru-RU" sz="2800" b="1" dirty="0">
            <a:solidFill>
              <a:srgbClr val="4B76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BB3002-353A-4A6B-A21B-C18A5A81FDF0}" type="parTrans" cxnId="{5E0A6A7D-C847-4B75-A370-F921AD3B8FBC}">
      <dgm:prSet/>
      <dgm:spPr/>
      <dgm:t>
        <a:bodyPr/>
        <a:lstStyle/>
        <a:p>
          <a:endParaRPr lang="ru-RU"/>
        </a:p>
      </dgm:t>
    </dgm:pt>
    <dgm:pt modelId="{F90BB980-B77E-4D3E-BA57-8A251ED202C8}" type="sibTrans" cxnId="{5E0A6A7D-C847-4B75-A370-F921AD3B8FBC}">
      <dgm:prSet/>
      <dgm:spPr/>
      <dgm:t>
        <a:bodyPr/>
        <a:lstStyle/>
        <a:p>
          <a:endParaRPr lang="ru-RU"/>
        </a:p>
      </dgm:t>
    </dgm:pt>
    <dgm:pt modelId="{5926D6EC-0E9B-4569-AE89-7D98CF0DBCB9}">
      <dgm:prSet phldrT="[Текст]" custT="1"/>
      <dgm:spPr>
        <a:solidFill>
          <a:srgbClr val="4B76FF"/>
        </a:solidFill>
      </dgm:spPr>
      <dgm:t>
        <a:bodyPr/>
        <a:lstStyle/>
        <a:p>
          <a:r>
            <a: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Готуємо</a:t>
          </a:r>
          <a:r>
            <a:rPr lang="ru-RU" sz="28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сюрприз</a:t>
          </a:r>
          <a:endParaRPr lang="ru-RU" sz="2800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A42C17-A2A7-4091-A9E5-BF9CD570B352}" type="parTrans" cxnId="{E30A6F4F-C714-4E38-9CBC-10B79FC7CE55}">
      <dgm:prSet/>
      <dgm:spPr/>
      <dgm:t>
        <a:bodyPr/>
        <a:lstStyle/>
        <a:p>
          <a:endParaRPr lang="ru-RU"/>
        </a:p>
      </dgm:t>
    </dgm:pt>
    <dgm:pt modelId="{ED39381E-CE28-47ED-AC0B-2ADC77751C1F}" type="sibTrans" cxnId="{E30A6F4F-C714-4E38-9CBC-10B79FC7CE55}">
      <dgm:prSet/>
      <dgm:spPr/>
      <dgm:t>
        <a:bodyPr/>
        <a:lstStyle/>
        <a:p>
          <a:endParaRPr lang="ru-RU"/>
        </a:p>
      </dgm:t>
    </dgm:pt>
    <dgm:pt modelId="{7A872228-AB2A-4E2F-9B9F-051172919B98}" type="pres">
      <dgm:prSet presAssocID="{E322739B-78C4-482C-BB37-727260A11E8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EB7F1B-6FFA-4263-83F7-9AC72F393038}" type="pres">
      <dgm:prSet presAssocID="{E322739B-78C4-482C-BB37-727260A11E8F}" presName="diamond" presStyleLbl="bgShp" presStyleIdx="0" presStyleCnt="1" custScaleX="132738" custLinFactNeighborY="1299"/>
      <dgm:spPr>
        <a:solidFill>
          <a:srgbClr val="4B76FF"/>
        </a:solidFill>
      </dgm:spPr>
    </dgm:pt>
    <dgm:pt modelId="{99E0DAA1-A30E-4E38-8531-E5B2938F0288}" type="pres">
      <dgm:prSet presAssocID="{E322739B-78C4-482C-BB37-727260A11E8F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835FC0-C3A3-4DD5-B043-8D0267F75650}" type="pres">
      <dgm:prSet presAssocID="{E322739B-78C4-482C-BB37-727260A11E8F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C8CFC-B355-4CF7-B45D-8B882A51BDE4}" type="pres">
      <dgm:prSet presAssocID="{E322739B-78C4-482C-BB37-727260A11E8F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A741C-9C6A-4F23-B68F-08E4CAC55BB2}" type="pres">
      <dgm:prSet presAssocID="{E322739B-78C4-482C-BB37-727260A11E8F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F579CF-2DEE-487B-961E-87BF769FCC43}" type="presOf" srcId="{E322739B-78C4-482C-BB37-727260A11E8F}" destId="{7A872228-AB2A-4E2F-9B9F-051172919B98}" srcOrd="0" destOrd="0" presId="urn:microsoft.com/office/officeart/2005/8/layout/matrix3"/>
    <dgm:cxn modelId="{7D9B56B7-BE88-470E-AEE3-37E314E6795A}" srcId="{E322739B-78C4-482C-BB37-727260A11E8F}" destId="{193F1EBF-B7A7-409E-AB26-5E929B062EA9}" srcOrd="0" destOrd="0" parTransId="{06E106DC-60A1-4ABB-A39F-1512E018CF32}" sibTransId="{3882F084-C852-42DF-A52E-B094541F0FD3}"/>
    <dgm:cxn modelId="{2046FC62-0D83-4F9C-B1C1-C83757DAB4CA}" type="presOf" srcId="{EA67BD06-5C79-4B61-9E39-07DE9DFE1C71}" destId="{73835FC0-C3A3-4DD5-B043-8D0267F75650}" srcOrd="0" destOrd="0" presId="urn:microsoft.com/office/officeart/2005/8/layout/matrix3"/>
    <dgm:cxn modelId="{9700407D-CA93-4B0B-8ABF-18AED9A3A1C7}" srcId="{E322739B-78C4-482C-BB37-727260A11E8F}" destId="{EA67BD06-5C79-4B61-9E39-07DE9DFE1C71}" srcOrd="1" destOrd="0" parTransId="{16E88C53-B602-4CD7-8908-5CA9C8412FD9}" sibTransId="{BD2181E8-CBF6-46D7-8357-5A309A37CD3A}"/>
    <dgm:cxn modelId="{5E0A6A7D-C847-4B75-A370-F921AD3B8FBC}" srcId="{E322739B-78C4-482C-BB37-727260A11E8F}" destId="{0B72CC6A-A2C7-42F4-8715-77ACD457AB77}" srcOrd="2" destOrd="0" parTransId="{76BB3002-353A-4A6B-A21B-C18A5A81FDF0}" sibTransId="{F90BB980-B77E-4D3E-BA57-8A251ED202C8}"/>
    <dgm:cxn modelId="{372E6A79-E318-4CBB-84DE-B7E91942677E}" type="presOf" srcId="{193F1EBF-B7A7-409E-AB26-5E929B062EA9}" destId="{99E0DAA1-A30E-4E38-8531-E5B2938F0288}" srcOrd="0" destOrd="0" presId="urn:microsoft.com/office/officeart/2005/8/layout/matrix3"/>
    <dgm:cxn modelId="{85F03C24-533C-4C94-9CE0-7AB06D5F8264}" type="presOf" srcId="{0B72CC6A-A2C7-42F4-8715-77ACD457AB77}" destId="{02BC8CFC-B355-4CF7-B45D-8B882A51BDE4}" srcOrd="0" destOrd="0" presId="urn:microsoft.com/office/officeart/2005/8/layout/matrix3"/>
    <dgm:cxn modelId="{E30A6F4F-C714-4E38-9CBC-10B79FC7CE55}" srcId="{E322739B-78C4-482C-BB37-727260A11E8F}" destId="{5926D6EC-0E9B-4569-AE89-7D98CF0DBCB9}" srcOrd="3" destOrd="0" parTransId="{3AA42C17-A2A7-4091-A9E5-BF9CD570B352}" sibTransId="{ED39381E-CE28-47ED-AC0B-2ADC77751C1F}"/>
    <dgm:cxn modelId="{53A8806F-C9A4-4A11-8455-1DBA01944A01}" type="presOf" srcId="{5926D6EC-0E9B-4569-AE89-7D98CF0DBCB9}" destId="{266A741C-9C6A-4F23-B68F-08E4CAC55BB2}" srcOrd="0" destOrd="0" presId="urn:microsoft.com/office/officeart/2005/8/layout/matrix3"/>
    <dgm:cxn modelId="{8EA5CF4B-1163-47DF-A6E2-0A7F4108A80B}" type="presParOf" srcId="{7A872228-AB2A-4E2F-9B9F-051172919B98}" destId="{DDEB7F1B-6FFA-4263-83F7-9AC72F393038}" srcOrd="0" destOrd="0" presId="urn:microsoft.com/office/officeart/2005/8/layout/matrix3"/>
    <dgm:cxn modelId="{7B2CD3C8-616A-4211-8BBB-34F153BEE828}" type="presParOf" srcId="{7A872228-AB2A-4E2F-9B9F-051172919B98}" destId="{99E0DAA1-A30E-4E38-8531-E5B2938F0288}" srcOrd="1" destOrd="0" presId="urn:microsoft.com/office/officeart/2005/8/layout/matrix3"/>
    <dgm:cxn modelId="{B961F7F7-AA74-45C1-8191-65F6E0E4F303}" type="presParOf" srcId="{7A872228-AB2A-4E2F-9B9F-051172919B98}" destId="{73835FC0-C3A3-4DD5-B043-8D0267F75650}" srcOrd="2" destOrd="0" presId="urn:microsoft.com/office/officeart/2005/8/layout/matrix3"/>
    <dgm:cxn modelId="{28EC5EC0-55E7-4EB9-9151-5E513C06D2EC}" type="presParOf" srcId="{7A872228-AB2A-4E2F-9B9F-051172919B98}" destId="{02BC8CFC-B355-4CF7-B45D-8B882A51BDE4}" srcOrd="3" destOrd="0" presId="urn:microsoft.com/office/officeart/2005/8/layout/matrix3"/>
    <dgm:cxn modelId="{9D863403-44C2-45A0-B214-62A03400C8AE}" type="presParOf" srcId="{7A872228-AB2A-4E2F-9B9F-051172919B98}" destId="{266A741C-9C6A-4F23-B68F-08E4CAC55BB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5722A-913D-47CC-95E8-62FCBDF23511}">
      <dsp:nvSpPr>
        <dsp:cNvPr id="0" name=""/>
        <dsp:cNvSpPr/>
      </dsp:nvSpPr>
      <dsp:spPr>
        <a:xfrm rot="10800000">
          <a:off x="534882" y="853"/>
          <a:ext cx="6802770" cy="1129351"/>
        </a:xfrm>
        <a:prstGeom prst="homePlate">
          <a:avLst/>
        </a:prstGeom>
        <a:solidFill>
          <a:srgbClr val="BDCDFF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013" tIns="102870" rIns="192024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err="1" smtClean="0">
              <a:solidFill>
                <a:srgbClr val="0070C0"/>
              </a:solidFill>
            </a:rPr>
            <a:t>Забезпечує</a:t>
          </a:r>
          <a:r>
            <a:rPr lang="ru-RU" sz="2700" b="1" kern="1200" dirty="0" smtClean="0">
              <a:solidFill>
                <a:srgbClr val="0070C0"/>
              </a:solidFill>
            </a:rPr>
            <a:t> </a:t>
          </a:r>
          <a:r>
            <a:rPr lang="ru-RU" sz="2700" b="1" kern="1200" dirty="0" err="1" smtClean="0">
              <a:solidFill>
                <a:srgbClr val="0070C0"/>
              </a:solidFill>
            </a:rPr>
            <a:t>гнучкість</a:t>
          </a:r>
          <a:r>
            <a:rPr lang="ru-RU" sz="2700" b="1" kern="1200" dirty="0" smtClean="0">
              <a:solidFill>
                <a:srgbClr val="0070C0"/>
              </a:solidFill>
            </a:rPr>
            <a:t> </a:t>
          </a:r>
          <a:r>
            <a:rPr lang="ru-RU" sz="2700" b="1" kern="1200" dirty="0" err="1" smtClean="0">
              <a:solidFill>
                <a:srgbClr val="0070C0"/>
              </a:solidFill>
            </a:rPr>
            <a:t>роботи</a:t>
          </a:r>
          <a:r>
            <a:rPr lang="ru-RU" sz="2700" b="1" kern="1200" dirty="0" smtClean="0">
              <a:solidFill>
                <a:srgbClr val="0070C0"/>
              </a:solidFill>
            </a:rPr>
            <a:t> педагога</a:t>
          </a:r>
          <a:endParaRPr lang="ru-RU" sz="2700" b="1" kern="1200" dirty="0">
            <a:solidFill>
              <a:srgbClr val="0070C0"/>
            </a:solidFill>
          </a:endParaRPr>
        </a:p>
      </dsp:txBody>
      <dsp:txXfrm rot="10800000">
        <a:off x="817220" y="853"/>
        <a:ext cx="6520432" cy="1129351"/>
      </dsp:txXfrm>
    </dsp:sp>
    <dsp:sp modelId="{0ED8CB8E-A72F-4995-8A53-2103005496E5}">
      <dsp:nvSpPr>
        <dsp:cNvPr id="0" name=""/>
        <dsp:cNvSpPr/>
      </dsp:nvSpPr>
      <dsp:spPr>
        <a:xfrm>
          <a:off x="23667" y="15771"/>
          <a:ext cx="1129351" cy="1129351"/>
        </a:xfrm>
        <a:prstGeom prst="ellipse">
          <a:avLst/>
        </a:prstGeom>
        <a:solidFill>
          <a:srgbClr val="577FFF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67D62-28D4-4257-96B9-AE52C02BF60D}">
      <dsp:nvSpPr>
        <dsp:cNvPr id="0" name=""/>
        <dsp:cNvSpPr/>
      </dsp:nvSpPr>
      <dsp:spPr>
        <a:xfrm rot="10800000">
          <a:off x="576057" y="1467324"/>
          <a:ext cx="6720420" cy="1129351"/>
        </a:xfrm>
        <a:prstGeom prst="homePlate">
          <a:avLst/>
        </a:prstGeom>
        <a:solidFill>
          <a:srgbClr val="BDCDFF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013" tIns="102870" rIns="192024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err="1" smtClean="0">
              <a:solidFill>
                <a:srgbClr val="0070C0"/>
              </a:solidFill>
            </a:rPr>
            <a:t>Легше</a:t>
          </a:r>
          <a:r>
            <a:rPr lang="ru-RU" sz="2700" b="1" kern="1200" dirty="0" smtClean="0">
              <a:solidFill>
                <a:srgbClr val="0070C0"/>
              </a:solidFill>
            </a:rPr>
            <a:t> для </a:t>
          </a:r>
          <a:r>
            <a:rPr lang="ru-RU" sz="2700" b="1" kern="1200" dirty="0" err="1" smtClean="0">
              <a:solidFill>
                <a:srgbClr val="0070C0"/>
              </a:solidFill>
            </a:rPr>
            <a:t>впровадження</a:t>
          </a:r>
          <a:endParaRPr lang="ru-RU" sz="2700" b="1" kern="1200" dirty="0">
            <a:solidFill>
              <a:srgbClr val="0070C0"/>
            </a:solidFill>
          </a:endParaRPr>
        </a:p>
      </dsp:txBody>
      <dsp:txXfrm rot="10800000">
        <a:off x="858395" y="1467324"/>
        <a:ext cx="6438082" cy="1129351"/>
      </dsp:txXfrm>
    </dsp:sp>
    <dsp:sp modelId="{F36C8ACA-0992-467C-88E7-D2C6BB623EE8}">
      <dsp:nvSpPr>
        <dsp:cNvPr id="0" name=""/>
        <dsp:cNvSpPr/>
      </dsp:nvSpPr>
      <dsp:spPr>
        <a:xfrm>
          <a:off x="23667" y="1455940"/>
          <a:ext cx="1129351" cy="1129351"/>
        </a:xfrm>
        <a:prstGeom prst="ellipse">
          <a:avLst/>
        </a:prstGeom>
        <a:solidFill>
          <a:srgbClr val="577FFF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3920E-98AA-47FB-B696-85E99B3F6CD2}">
      <dsp:nvSpPr>
        <dsp:cNvPr id="0" name=""/>
        <dsp:cNvSpPr/>
      </dsp:nvSpPr>
      <dsp:spPr>
        <a:xfrm rot="10800000">
          <a:off x="580847" y="2933795"/>
          <a:ext cx="6710840" cy="1129351"/>
        </a:xfrm>
        <a:prstGeom prst="homePlate">
          <a:avLst/>
        </a:prstGeom>
        <a:solidFill>
          <a:srgbClr val="BDCDFF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013" tIns="102870" rIns="192024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err="1" smtClean="0">
              <a:solidFill>
                <a:srgbClr val="0070C0"/>
              </a:solidFill>
            </a:rPr>
            <a:t>Напрями</a:t>
          </a:r>
          <a:r>
            <a:rPr lang="ru-RU" sz="2700" b="1" kern="1200" dirty="0" smtClean="0">
              <a:solidFill>
                <a:srgbClr val="0070C0"/>
              </a:solidFill>
            </a:rPr>
            <a:t> </a:t>
          </a:r>
          <a:r>
            <a:rPr lang="en-US" sz="2700" b="1" kern="1200" dirty="0" smtClean="0">
              <a:solidFill>
                <a:srgbClr val="0070C0"/>
              </a:solidFill>
            </a:rPr>
            <a:t>STREAM</a:t>
          </a:r>
          <a:r>
            <a:rPr lang="uk-UA" sz="2700" b="1" kern="1200" dirty="0" smtClean="0">
              <a:solidFill>
                <a:srgbClr val="0070C0"/>
              </a:solidFill>
            </a:rPr>
            <a:t> взаємодіють, але не виділяємо кожний окремо</a:t>
          </a:r>
          <a:endParaRPr lang="ru-RU" sz="2700" b="1" kern="1200" dirty="0">
            <a:solidFill>
              <a:srgbClr val="0070C0"/>
            </a:solidFill>
          </a:endParaRPr>
        </a:p>
      </dsp:txBody>
      <dsp:txXfrm rot="10800000">
        <a:off x="863185" y="2933795"/>
        <a:ext cx="6428502" cy="1129351"/>
      </dsp:txXfrm>
    </dsp:sp>
    <dsp:sp modelId="{C0B374DD-54D1-4A3D-AEF3-B653961EC76A}">
      <dsp:nvSpPr>
        <dsp:cNvPr id="0" name=""/>
        <dsp:cNvSpPr/>
      </dsp:nvSpPr>
      <dsp:spPr>
        <a:xfrm>
          <a:off x="0" y="2896097"/>
          <a:ext cx="1129351" cy="1129351"/>
        </a:xfrm>
        <a:prstGeom prst="ellipse">
          <a:avLst/>
        </a:prstGeom>
        <a:solidFill>
          <a:srgbClr val="577FFF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B7F1B-6FFA-4263-83F7-9AC72F393038}">
      <dsp:nvSpPr>
        <dsp:cNvPr id="0" name=""/>
        <dsp:cNvSpPr/>
      </dsp:nvSpPr>
      <dsp:spPr>
        <a:xfrm>
          <a:off x="556778" y="0"/>
          <a:ext cx="7455394" cy="5616624"/>
        </a:xfrm>
        <a:prstGeom prst="diamond">
          <a:avLst/>
        </a:prstGeom>
        <a:solidFill>
          <a:srgbClr val="4B76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0DAA1-A30E-4E38-8531-E5B2938F0288}">
      <dsp:nvSpPr>
        <dsp:cNvPr id="0" name=""/>
        <dsp:cNvSpPr/>
      </dsp:nvSpPr>
      <dsp:spPr>
        <a:xfrm>
          <a:off x="2009743" y="533579"/>
          <a:ext cx="2190483" cy="2190483"/>
        </a:xfrm>
        <a:prstGeom prst="roundRect">
          <a:avLst/>
        </a:prstGeom>
        <a:solidFill>
          <a:srgbClr val="4B76FF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Цікаву</a:t>
          </a:r>
          <a:r>
            <a:rPr lang="ru-RU" sz="3200" b="1" kern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3200" b="1" kern="1200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дітям</a:t>
          </a:r>
          <a:endParaRPr lang="ru-RU" sz="3200" b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16674" y="640510"/>
        <a:ext cx="1976621" cy="1976621"/>
      </dsp:txXfrm>
    </dsp:sp>
    <dsp:sp modelId="{73835FC0-C3A3-4DD5-B043-8D0267F75650}">
      <dsp:nvSpPr>
        <dsp:cNvPr id="0" name=""/>
        <dsp:cNvSpPr/>
      </dsp:nvSpPr>
      <dsp:spPr>
        <a:xfrm>
          <a:off x="4368725" y="533579"/>
          <a:ext cx="2190483" cy="2190483"/>
        </a:xfrm>
        <a:prstGeom prst="roundRect">
          <a:avLst/>
        </a:prstGeom>
        <a:solidFill>
          <a:srgbClr val="AFC2FF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Плавний</a:t>
          </a:r>
          <a:r>
            <a:rPr lang="ru-RU" sz="2800" b="1" kern="1200" dirty="0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800" b="1" kern="1200" dirty="0" err="1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перехід</a:t>
          </a:r>
          <a:r>
            <a:rPr lang="ru-RU" sz="2800" b="1" kern="1200" dirty="0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800" b="1" kern="1200" dirty="0" err="1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між</a:t>
          </a:r>
          <a:r>
            <a:rPr lang="ru-RU" sz="2800" b="1" kern="1200" dirty="0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 темами</a:t>
          </a:r>
          <a:endParaRPr lang="ru-RU" sz="2800" b="1" kern="1200" dirty="0">
            <a:solidFill>
              <a:srgbClr val="4B76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475656" y="640510"/>
        <a:ext cx="1976621" cy="1976621"/>
      </dsp:txXfrm>
    </dsp:sp>
    <dsp:sp modelId="{02BC8CFC-B355-4CF7-B45D-8B882A51BDE4}">
      <dsp:nvSpPr>
        <dsp:cNvPr id="0" name=""/>
        <dsp:cNvSpPr/>
      </dsp:nvSpPr>
      <dsp:spPr>
        <a:xfrm>
          <a:off x="2009743" y="2892561"/>
          <a:ext cx="2190483" cy="2190483"/>
        </a:xfrm>
        <a:prstGeom prst="roundRect">
          <a:avLst/>
        </a:prstGeom>
        <a:solidFill>
          <a:srgbClr val="AFC2FF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Враховує-мо</a:t>
          </a:r>
          <a:r>
            <a:rPr lang="ru-RU" sz="2800" b="1" kern="1200" dirty="0" smtClean="0">
              <a:solidFill>
                <a:srgbClr val="4B76FF"/>
              </a:solidFill>
              <a:latin typeface="Calibri" panose="020F0502020204030204" pitchFamily="34" charset="0"/>
              <a:cs typeface="Calibri" panose="020F0502020204030204" pitchFamily="34" charset="0"/>
            </a:rPr>
            <a:t> пору року</a:t>
          </a:r>
          <a:endParaRPr lang="ru-RU" sz="2800" b="1" kern="1200" dirty="0">
            <a:solidFill>
              <a:srgbClr val="4B76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16674" y="2999492"/>
        <a:ext cx="1976621" cy="1976621"/>
      </dsp:txXfrm>
    </dsp:sp>
    <dsp:sp modelId="{266A741C-9C6A-4F23-B68F-08E4CAC55BB2}">
      <dsp:nvSpPr>
        <dsp:cNvPr id="0" name=""/>
        <dsp:cNvSpPr/>
      </dsp:nvSpPr>
      <dsp:spPr>
        <a:xfrm>
          <a:off x="4368725" y="2892561"/>
          <a:ext cx="2190483" cy="2190483"/>
        </a:xfrm>
        <a:prstGeom prst="roundRect">
          <a:avLst/>
        </a:prstGeom>
        <a:solidFill>
          <a:srgbClr val="4B76FF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Готуємо</a:t>
          </a:r>
          <a:r>
            <a:rPr lang="ru-RU" sz="2800" b="1" kern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сюрприз</a:t>
          </a:r>
          <a:endParaRPr lang="ru-RU" sz="2800" b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475656" y="2999492"/>
        <a:ext cx="1976621" cy="1976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DCF4ED8-7638-41BA-BD0A-15E99B0FF47A}" type="datetimeFigureOut">
              <a:rPr lang="uk-UA"/>
              <a:pPr>
                <a:defRPr/>
              </a:pPr>
              <a:t>06.04.2018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5384C28-E36B-48A9-BDFD-2E2CE95A027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5457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AE1F8-FD54-4812-AF31-DF87E0CE9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281600" y="1052736"/>
            <a:ext cx="6800400" cy="3816424"/>
          </a:xfrm>
          <a:prstGeom prst="rect">
            <a:avLst/>
          </a:prstGeom>
          <a:effectLst/>
        </p:spPr>
        <p:txBody>
          <a:bodyPr/>
          <a:lstStyle/>
          <a:p>
            <a:endParaRPr lang="uk-UA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1319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0"/>
          </p:nvPr>
        </p:nvSpPr>
        <p:spPr>
          <a:xfrm>
            <a:off x="1042988" y="765175"/>
            <a:ext cx="7129462" cy="4895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197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281600" y="1052736"/>
            <a:ext cx="6800400" cy="3816424"/>
          </a:xfrm>
          <a:prstGeom prst="rect">
            <a:avLst/>
          </a:prstGeom>
          <a:effectLst/>
        </p:spPr>
        <p:txBody>
          <a:bodyPr/>
          <a:lstStyle/>
          <a:p>
            <a:endParaRPr lang="uk-UA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7"/>
          </p:nvPr>
        </p:nvSpPr>
        <p:spPr>
          <a:xfrm>
            <a:off x="1475805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8"/>
          </p:nvPr>
        </p:nvSpPr>
        <p:spPr>
          <a:xfrm>
            <a:off x="2267893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9"/>
          </p:nvPr>
        </p:nvSpPr>
        <p:spPr>
          <a:xfrm>
            <a:off x="3059981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20"/>
          </p:nvPr>
        </p:nvSpPr>
        <p:spPr>
          <a:xfrm>
            <a:off x="3852069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21"/>
          </p:nvPr>
        </p:nvSpPr>
        <p:spPr>
          <a:xfrm>
            <a:off x="4644157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22"/>
          </p:nvPr>
        </p:nvSpPr>
        <p:spPr>
          <a:xfrm>
            <a:off x="5436245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23"/>
          </p:nvPr>
        </p:nvSpPr>
        <p:spPr>
          <a:xfrm>
            <a:off x="6228333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24"/>
          </p:nvPr>
        </p:nvSpPr>
        <p:spPr>
          <a:xfrm>
            <a:off x="7020421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50362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B05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281600" y="1052736"/>
            <a:ext cx="6800400" cy="3816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B05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76467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0"/>
          </p:nvPr>
        </p:nvSpPr>
        <p:spPr>
          <a:xfrm>
            <a:off x="1042988" y="765175"/>
            <a:ext cx="7129462" cy="4895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8485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9A4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281600" y="1052736"/>
            <a:ext cx="6800400" cy="3816424"/>
          </a:xfrm>
          <a:prstGeom prst="rect">
            <a:avLst/>
          </a:prstGeom>
          <a:effectLst/>
        </p:spPr>
        <p:txBody>
          <a:bodyPr/>
          <a:lstStyle/>
          <a:p>
            <a:endParaRPr lang="uk-UA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9A4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725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251520" y="4941168"/>
            <a:ext cx="8496944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9A4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539552" y="476672"/>
            <a:ext cx="8064896" cy="4176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/>
          <a:lstStyle/>
          <a:p>
            <a:endParaRPr lang="uk-UA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9A4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3264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0"/>
          </p:nvPr>
        </p:nvSpPr>
        <p:spPr>
          <a:xfrm>
            <a:off x="1042988" y="765175"/>
            <a:ext cx="7129462" cy="4895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4638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E9E6D-971E-4238-AF82-04B84B640DE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072603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9A4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281600" y="1052736"/>
            <a:ext cx="6800400" cy="3816424"/>
          </a:xfrm>
          <a:prstGeom prst="rect">
            <a:avLst/>
          </a:prstGeom>
          <a:effectLst/>
        </p:spPr>
        <p:txBody>
          <a:bodyPr/>
          <a:lstStyle/>
          <a:p>
            <a:endParaRPr lang="uk-UA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9A4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515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0"/>
          </p:nvPr>
        </p:nvSpPr>
        <p:spPr>
          <a:xfrm>
            <a:off x="1042988" y="765175"/>
            <a:ext cx="7129462" cy="4895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639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281600" y="1052736"/>
            <a:ext cx="6800400" cy="3816424"/>
          </a:xfrm>
          <a:prstGeom prst="rect">
            <a:avLst/>
          </a:prstGeom>
          <a:effectLst/>
        </p:spPr>
        <p:txBody>
          <a:bodyPr/>
          <a:lstStyle/>
          <a:p>
            <a:endParaRPr lang="uk-UA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9819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0"/>
          </p:nvPr>
        </p:nvSpPr>
        <p:spPr>
          <a:xfrm>
            <a:off x="1042988" y="765175"/>
            <a:ext cx="7129462" cy="4895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550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281600" y="1052736"/>
            <a:ext cx="6800400" cy="3816424"/>
          </a:xfrm>
          <a:prstGeom prst="rect">
            <a:avLst/>
          </a:prstGeom>
          <a:effectLst/>
        </p:spPr>
        <p:txBody>
          <a:bodyPr/>
          <a:lstStyle/>
          <a:p>
            <a:endParaRPr lang="uk-UA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7"/>
          </p:nvPr>
        </p:nvSpPr>
        <p:spPr>
          <a:xfrm>
            <a:off x="1475805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8"/>
          </p:nvPr>
        </p:nvSpPr>
        <p:spPr>
          <a:xfrm>
            <a:off x="2267893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9"/>
          </p:nvPr>
        </p:nvSpPr>
        <p:spPr>
          <a:xfrm>
            <a:off x="3059981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20"/>
          </p:nvPr>
        </p:nvSpPr>
        <p:spPr>
          <a:xfrm>
            <a:off x="3852069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21"/>
          </p:nvPr>
        </p:nvSpPr>
        <p:spPr>
          <a:xfrm>
            <a:off x="4644157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22"/>
          </p:nvPr>
        </p:nvSpPr>
        <p:spPr>
          <a:xfrm>
            <a:off x="5436245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23"/>
          </p:nvPr>
        </p:nvSpPr>
        <p:spPr>
          <a:xfrm>
            <a:off x="6228333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24"/>
          </p:nvPr>
        </p:nvSpPr>
        <p:spPr>
          <a:xfrm>
            <a:off x="7020421" y="5877272"/>
            <a:ext cx="647923" cy="43145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82246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281600" y="1052736"/>
            <a:ext cx="6800400" cy="3816424"/>
          </a:xfrm>
          <a:prstGeom prst="rect">
            <a:avLst/>
          </a:prstGeom>
          <a:effectLst/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592864" y="3429000"/>
            <a:ext cx="5958272" cy="3096344"/>
          </a:xfrm>
          <a:prstGeom prst="rect">
            <a:avLst/>
          </a:prstGeom>
          <a:effectLst/>
        </p:spPr>
        <p:txBody>
          <a:bodyPr/>
          <a:lstStyle/>
          <a:p>
            <a:pPr lvl="0"/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344530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E9DC2D5-076C-4545-9FA4-06775B2EC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8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91990"/>
            <a:ext cx="717220" cy="72000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800" y="6091200"/>
            <a:ext cx="6936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6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F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120898"/>
            <a:ext cx="688432" cy="680519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6120898"/>
            <a:ext cx="688432" cy="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26911">
            <a:off x="8297651" y="6145180"/>
            <a:ext cx="702470" cy="685455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2529">
            <a:off x="131683" y="6172320"/>
            <a:ext cx="702470" cy="685455"/>
          </a:xfrm>
          <a:prstGeom prst="rect">
            <a:avLst/>
          </a:prstGeom>
        </p:spPr>
      </p:pic>
      <p:sp>
        <p:nvSpPr>
          <p:cNvPr id="8" name="Стрелка вправо 7">
            <a:hlinkClick r:id="" action="ppaction://hlinkshowjump?jump=nextslide"/>
          </p:cNvPr>
          <p:cNvSpPr/>
          <p:nvPr userDrawn="1"/>
        </p:nvSpPr>
        <p:spPr>
          <a:xfrm>
            <a:off x="8460432" y="6329150"/>
            <a:ext cx="431986" cy="348532"/>
          </a:xfrm>
          <a:prstGeom prst="rightArrow">
            <a:avLst/>
          </a:prstGeom>
          <a:solidFill>
            <a:srgbClr val="28BD0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право 8">
            <a:hlinkClick r:id="" action="ppaction://hlinkshowjump?jump=previousslide"/>
          </p:cNvPr>
          <p:cNvSpPr/>
          <p:nvPr userDrawn="1"/>
        </p:nvSpPr>
        <p:spPr>
          <a:xfrm flipH="1">
            <a:off x="282268" y="6329150"/>
            <a:ext cx="432048" cy="348532"/>
          </a:xfrm>
          <a:prstGeom prst="rightArrow">
            <a:avLst/>
          </a:prstGeom>
          <a:solidFill>
            <a:srgbClr val="28BD0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022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E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120898"/>
            <a:ext cx="688432" cy="680519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6120898"/>
            <a:ext cx="688432" cy="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1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08" y="6091990"/>
            <a:ext cx="708876" cy="721386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619" y="6091990"/>
            <a:ext cx="70887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0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informaciaforall.blogspot.com/2017/12/stream-steam-stem.html" TargetMode="External"/><Relationship Id="rId3" Type="http://schemas.openxmlformats.org/officeDocument/2006/relationships/image" Target="../media/image58.jpg"/><Relationship Id="rId7" Type="http://schemas.openxmlformats.org/officeDocument/2006/relationships/image" Target="../media/image60.png"/><Relationship Id="rId2" Type="http://schemas.openxmlformats.org/officeDocument/2006/relationships/hyperlink" Target="https://learningapps.org/display?v=ppxt8uk3k17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informaciaforall.blogspot.com/2017/11/stream_16.html" TargetMode="External"/><Relationship Id="rId5" Type="http://schemas.openxmlformats.org/officeDocument/2006/relationships/image" Target="../media/image59.jpg"/><Relationship Id="rId4" Type="http://schemas.openxmlformats.org/officeDocument/2006/relationships/hyperlink" Target="https://learningapps.org/416560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f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1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gif"/><Relationship Id="rId17" Type="http://schemas.openxmlformats.org/officeDocument/2006/relationships/image" Target="../media/image83.png"/><Relationship Id="rId25" Type="http://schemas.openxmlformats.org/officeDocument/2006/relationships/slide" Target="slide30.xml"/><Relationship Id="rId33" Type="http://schemas.openxmlformats.org/officeDocument/2006/relationships/image" Target="../media/image96.jpeg"/><Relationship Id="rId2" Type="http://schemas.openxmlformats.org/officeDocument/2006/relationships/image" Target="../media/image68.jp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5.png"/><Relationship Id="rId5" Type="http://schemas.openxmlformats.org/officeDocument/2006/relationships/image" Target="../media/image71.gif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3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4.png"/><Relationship Id="rId4" Type="http://schemas.openxmlformats.org/officeDocument/2006/relationships/image" Target="../media/image70.gif"/><Relationship Id="rId9" Type="http://schemas.openxmlformats.org/officeDocument/2006/relationships/image" Target="../media/image75.tiff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2.png"/><Relationship Id="rId30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hyperlink" Target="https://jmil.com.ua/2014-2/coverpic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jpg"/><Relationship Id="rId4" Type="http://schemas.openxmlformats.org/officeDocument/2006/relationships/hyperlink" Target="https://jmil.com.ua/2016-2/igroteka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2.tif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1.png"/><Relationship Id="rId12" Type="http://schemas.openxmlformats.org/officeDocument/2006/relationships/image" Target="../media/image141.tiff"/><Relationship Id="rId2" Type="http://schemas.openxmlformats.org/officeDocument/2006/relationships/audio" Target="../media/media1.mp3"/><Relationship Id="rId16" Type="http://schemas.openxmlformats.org/officeDocument/2006/relationships/image" Target="../media/image145.tiff"/><Relationship Id="rId1" Type="http://schemas.microsoft.com/office/2007/relationships/media" Target="../media/media1.mp3"/><Relationship Id="rId6" Type="http://schemas.openxmlformats.org/officeDocument/2006/relationships/slide" Target="slide54.xml"/><Relationship Id="rId11" Type="http://schemas.openxmlformats.org/officeDocument/2006/relationships/image" Target="../media/image140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10" Type="http://schemas.openxmlformats.org/officeDocument/2006/relationships/image" Target="../media/image139.tiff"/><Relationship Id="rId4" Type="http://schemas.openxmlformats.org/officeDocument/2006/relationships/image" Target="../media/image136.gif"/><Relationship Id="rId9" Type="http://schemas.openxmlformats.org/officeDocument/2006/relationships/image" Target="../media/image138.jpeg"/><Relationship Id="rId14" Type="http://schemas.openxmlformats.org/officeDocument/2006/relationships/image" Target="../media/image143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7.gif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52.tif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12" Type="http://schemas.openxmlformats.org/officeDocument/2006/relationships/image" Target="../media/image151.png"/><Relationship Id="rId17" Type="http://schemas.openxmlformats.org/officeDocument/2006/relationships/image" Target="../media/image155.tiff"/><Relationship Id="rId2" Type="http://schemas.openxmlformats.org/officeDocument/2006/relationships/audio" Target="../media/media2.mp3"/><Relationship Id="rId16" Type="http://schemas.openxmlformats.org/officeDocument/2006/relationships/image" Target="../media/image154.jpeg"/><Relationship Id="rId1" Type="http://schemas.microsoft.com/office/2007/relationships/media" Target="../media/media2.mp3"/><Relationship Id="rId6" Type="http://schemas.openxmlformats.org/officeDocument/2006/relationships/image" Target="../media/image91.png"/><Relationship Id="rId11" Type="http://schemas.openxmlformats.org/officeDocument/2006/relationships/image" Target="../media/image150.png"/><Relationship Id="rId5" Type="http://schemas.openxmlformats.org/officeDocument/2006/relationships/slide" Target="slide56.xml"/><Relationship Id="rId15" Type="http://schemas.openxmlformats.org/officeDocument/2006/relationships/image" Target="../media/image141.tiff"/><Relationship Id="rId10" Type="http://schemas.openxmlformats.org/officeDocument/2006/relationships/image" Target="../media/image149.png"/><Relationship Id="rId4" Type="http://schemas.openxmlformats.org/officeDocument/2006/relationships/image" Target="../media/image146.jpg"/><Relationship Id="rId9" Type="http://schemas.openxmlformats.org/officeDocument/2006/relationships/image" Target="../media/image148.tiff"/><Relationship Id="rId14" Type="http://schemas.openxmlformats.org/officeDocument/2006/relationships/image" Target="../media/image153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tiff"/><Relationship Id="rId3" Type="http://schemas.openxmlformats.org/officeDocument/2006/relationships/image" Target="../media/image136.gif"/><Relationship Id="rId7" Type="http://schemas.openxmlformats.org/officeDocument/2006/relationships/image" Target="../media/image156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91.png"/><Relationship Id="rId4" Type="http://schemas.openxmlformats.org/officeDocument/2006/relationships/slide" Target="slide5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plus.google.com/communities/113238661952117667102" TargetMode="External"/><Relationship Id="rId3" Type="http://schemas.openxmlformats.org/officeDocument/2006/relationships/image" Target="../media/image158.png"/><Relationship Id="rId7" Type="http://schemas.openxmlformats.org/officeDocument/2006/relationships/image" Target="../media/image160.png"/><Relationship Id="rId12" Type="http://schemas.openxmlformats.org/officeDocument/2006/relationships/hyperlink" Target="https://www.facebook.com/LogikiSvity/" TargetMode="External"/><Relationship Id="rId2" Type="http://schemas.openxmlformats.org/officeDocument/2006/relationships/hyperlink" Target="https://informaciaforall.blogspot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LogikiSvity/" TargetMode="External"/><Relationship Id="rId11" Type="http://schemas.openxmlformats.org/officeDocument/2006/relationships/image" Target="../media/image162.png"/><Relationship Id="rId5" Type="http://schemas.openxmlformats.org/officeDocument/2006/relationships/image" Target="../media/image159.tiff"/><Relationship Id="rId10" Type="http://schemas.openxmlformats.org/officeDocument/2006/relationships/hyperlink" Target="https://www.youtube.com/channel/UCqyD29cnhWg4Cxcb85WGZPg?view_as=subscriber" TargetMode="External"/><Relationship Id="rId4" Type="http://schemas.openxmlformats.org/officeDocument/2006/relationships/image" Target="../media/image60.png"/><Relationship Id="rId9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1674812"/>
            <a:ext cx="9144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uk-U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ІНТЕГРАЦІЯ В ДІЇ </a:t>
            </a:r>
            <a:br>
              <a:rPr lang="ru-RU" altLang="uk-U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ru-RU" altLang="uk-UA" sz="36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Особливості</a:t>
            </a:r>
            <a:r>
              <a:rPr lang="ru-RU" altLang="uk-UA" sz="3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ru-RU" altLang="uk-UA" sz="3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блоково-</a:t>
            </a:r>
            <a:r>
              <a:rPr lang="ru-RU" altLang="uk-UA" sz="36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тематичного</a:t>
            </a:r>
            <a:r>
              <a:rPr lang="ru-RU" altLang="uk-UA" sz="3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ru-RU" altLang="uk-UA" sz="36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планування</a:t>
            </a:r>
            <a:r>
              <a:rPr lang="ru-RU" altLang="uk-UA" sz="3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за </a:t>
            </a:r>
            <a:r>
              <a:rPr lang="ru-RU" altLang="uk-UA" sz="36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інтегрованим</a:t>
            </a:r>
            <a:r>
              <a:rPr lang="ru-RU" altLang="uk-UA" sz="3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ru-RU" altLang="uk-UA" sz="36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підходом</a:t>
            </a:r>
            <a:endParaRPr lang="uk-UA" altLang="uk-UA" sz="36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645421"/>
            <a:ext cx="8991600" cy="309594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r">
              <a:lnSpc>
                <a:spcPct val="90000"/>
              </a:lnSpc>
              <a:buFontTx/>
              <a:buNone/>
              <a:defRPr/>
            </a:pPr>
            <a:r>
              <a:rPr lang="en-US" altLang="uk-UA" sz="2400" b="1" i="1" kern="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Ірина</a:t>
            </a:r>
            <a:r>
              <a:rPr lang="en-US" altLang="uk-UA" sz="2400" b="1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СТЕЦЕНКО, </a:t>
            </a:r>
            <a:r>
              <a:rPr lang="ru-RU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/>
            </a:r>
            <a:br>
              <a:rPr lang="ru-RU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altLang="uk-UA" sz="2400" i="1" kern="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науковий</a:t>
            </a:r>
            <a: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uk-UA" sz="2400" i="1" kern="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співробітник</a:t>
            </a: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b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Міжнародний науково-навчальний центр</a:t>
            </a:r>
            <a: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інформаційних технологій та систем </a:t>
            </a:r>
            <a: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/>
            </a:r>
            <a:b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НАН</a:t>
            </a: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У</a:t>
            </a: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країни</a:t>
            </a:r>
            <a: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і МОН</a:t>
            </a: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У</a:t>
            </a: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країни</a:t>
            </a:r>
            <a: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,</a:t>
            </a:r>
            <a:r>
              <a:rPr lang="ru-RU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м.</a:t>
            </a: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uk-UA" sz="2400" i="1" kern="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Київ</a:t>
            </a:r>
            <a:endParaRPr lang="uk-UA" altLang="uk-UA" sz="2400" i="1" kern="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r">
              <a:lnSpc>
                <a:spcPct val="90000"/>
              </a:lnSpc>
              <a:buFontTx/>
              <a:buNone/>
              <a:defRPr/>
            </a:pPr>
            <a:endParaRPr lang="uk-UA" altLang="uk-UA" sz="900" i="1" kern="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r">
              <a:lnSpc>
                <a:spcPct val="90000"/>
              </a:lnSpc>
              <a:buFontTx/>
              <a:buNone/>
              <a:defRPr/>
            </a:pP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Керівник проекту </a:t>
            </a:r>
            <a:r>
              <a:rPr lang="en-US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STREAM-</a:t>
            </a:r>
            <a:r>
              <a:rPr lang="uk-UA" altLang="uk-UA" sz="2400" i="1" kern="0" dirty="0">
                <a:solidFill>
                  <a:srgbClr val="0070C0"/>
                </a:solidFill>
                <a:latin typeface="Calibri" panose="020F0502020204030204" pitchFamily="34" charset="0"/>
              </a:rPr>
              <a:t>освіти </a:t>
            </a: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для дошкільників</a:t>
            </a:r>
          </a:p>
          <a:p>
            <a:pPr marL="0" indent="0" algn="r">
              <a:lnSpc>
                <a:spcPct val="90000"/>
              </a:lnSpc>
              <a:buFontTx/>
              <a:buNone/>
              <a:defRPr/>
            </a:pPr>
            <a:r>
              <a:rPr lang="uk-UA" altLang="uk-UA" sz="2400" b="1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Катерина Леонідівна КРУТІЙ</a:t>
            </a: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,</a:t>
            </a:r>
          </a:p>
          <a:p>
            <a:pPr marL="0" indent="0" algn="r">
              <a:lnSpc>
                <a:spcPct val="90000"/>
              </a:lnSpc>
              <a:buFontTx/>
              <a:buNone/>
              <a:defRPr/>
            </a:pPr>
            <a:r>
              <a:rPr lang="uk-UA" altLang="uk-UA" sz="2400" i="1" kern="0" dirty="0">
                <a:solidFill>
                  <a:srgbClr val="0070C0"/>
                </a:solidFill>
                <a:latin typeface="Calibri" panose="020F0502020204030204" pitchFamily="34" charset="0"/>
              </a:rPr>
              <a:t>доктор </a:t>
            </a: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педагогічних </a:t>
            </a:r>
            <a:r>
              <a:rPr lang="uk-UA" altLang="uk-UA" sz="2400" i="1" kern="0" dirty="0">
                <a:solidFill>
                  <a:srgbClr val="0070C0"/>
                </a:solidFill>
                <a:latin typeface="Calibri" panose="020F0502020204030204" pitchFamily="34" charset="0"/>
              </a:rPr>
              <a:t>наук, </a:t>
            </a: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професор</a:t>
            </a:r>
            <a:endParaRPr lang="uk-UA" altLang="uk-UA" sz="2400" i="1" kern="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r">
              <a:lnSpc>
                <a:spcPct val="90000"/>
              </a:lnSpc>
              <a:buFontTx/>
              <a:buNone/>
              <a:defRPr/>
            </a:pPr>
            <a:r>
              <a:rPr lang="uk-UA" altLang="uk-UA" sz="2400" i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endParaRPr lang="uk-UA" altLang="uk-UA" sz="2400" i="1" kern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8640"/>
            <a:ext cx="2403376" cy="1351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63" b="-2531"/>
          <a:stretch/>
        </p:blipFill>
        <p:spPr>
          <a:xfrm>
            <a:off x="3506454" y="1988840"/>
            <a:ext cx="2478013" cy="27626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" b="3127"/>
          <a:stretch/>
        </p:blipFill>
        <p:spPr bwMode="auto">
          <a:xfrm>
            <a:off x="3721634" y="236572"/>
            <a:ext cx="2019460" cy="134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63" y="5351659"/>
            <a:ext cx="1913275" cy="1341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0" y="3752907"/>
            <a:ext cx="1913275" cy="1341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99" y="4009882"/>
            <a:ext cx="1913275" cy="1341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7" y="980728"/>
            <a:ext cx="1913275" cy="1341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283" y="1484784"/>
            <a:ext cx="1987291" cy="1393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4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/>
              <a:t>Якими бувають досліди</a:t>
            </a:r>
            <a:r>
              <a:rPr lang="uk-UA" dirty="0" smtClean="0"/>
              <a:t>?</a:t>
            </a: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" b="1840"/>
          <a:stretch>
            <a:fillRect/>
          </a:stretch>
        </p:blipFill>
        <p:spPr>
          <a:xfrm>
            <a:off x="297841" y="1075973"/>
            <a:ext cx="8452432" cy="43924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85" y="184196"/>
            <a:ext cx="1678083" cy="1726841"/>
          </a:xfrm>
          <a:prstGeom prst="rect">
            <a:avLst/>
          </a:prstGeom>
        </p:spPr>
      </p:pic>
      <p:pic>
        <p:nvPicPr>
          <p:cNvPr id="6" name="Рисунок 5" descr="logo_ДВ-Blu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9718" y="5877271"/>
            <a:ext cx="3054774" cy="766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1920" y="296733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Досліди</a:t>
            </a:r>
            <a:endParaRPr lang="uk-UA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7114657" cy="576263"/>
          </a:xfrm>
        </p:spPr>
        <p:txBody>
          <a:bodyPr/>
          <a:lstStyle/>
          <a:p>
            <a:r>
              <a:rPr lang="uk-UA" u="sng" dirty="0"/>
              <a:t>Якими бувають досліди?</a:t>
            </a:r>
          </a:p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17" y="45399"/>
            <a:ext cx="1678083" cy="1726841"/>
          </a:xfrm>
          <a:prstGeom prst="rect">
            <a:avLst/>
          </a:prstGeom>
        </p:spPr>
      </p:pic>
      <p:sp>
        <p:nvSpPr>
          <p:cNvPr id="6" name="Текст 1"/>
          <p:cNvSpPr txBox="1">
            <a:spLocks/>
          </p:cNvSpPr>
          <p:nvPr/>
        </p:nvSpPr>
        <p:spPr bwMode="auto">
          <a:xfrm>
            <a:off x="323528" y="626240"/>
            <a:ext cx="7114657" cy="85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uk-UA" dirty="0" smtClean="0"/>
              <a:t>ДОСЛІДИ-ЗДИВУВАННЯ </a:t>
            </a:r>
            <a:r>
              <a:rPr lang="uk-UA" dirty="0"/>
              <a:t>— </a:t>
            </a:r>
            <a:r>
              <a:rPr lang="uk-UA" b="0" dirty="0"/>
              <a:t>зачепити, здивувати, примусити розмірковувати, зацікавити, мотивувати</a:t>
            </a:r>
          </a:p>
          <a:p>
            <a:endParaRPr lang="uk-UA" sz="2800" b="0" kern="0" dirty="0" smtClean="0"/>
          </a:p>
          <a:p>
            <a:endParaRPr lang="uk-UA" sz="2800" b="0" kern="0" dirty="0" smtClean="0"/>
          </a:p>
          <a:p>
            <a:endParaRPr lang="uk-UA" sz="2800" b="0" kern="0" dirty="0" smtClean="0"/>
          </a:p>
          <a:p>
            <a:endParaRPr lang="uk-UA" sz="2800" b="0" kern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" b="631"/>
          <a:stretch>
            <a:fillRect/>
          </a:stretch>
        </p:blipFill>
        <p:spPr bwMode="auto">
          <a:xfrm>
            <a:off x="6012160" y="2023536"/>
            <a:ext cx="2612367" cy="146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5" y="1484784"/>
            <a:ext cx="4815904" cy="2708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17" y="3672382"/>
            <a:ext cx="4230551" cy="2820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6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7114657" cy="576263"/>
          </a:xfrm>
        </p:spPr>
        <p:txBody>
          <a:bodyPr/>
          <a:lstStyle/>
          <a:p>
            <a:r>
              <a:rPr lang="uk-UA" u="sng" dirty="0"/>
              <a:t>Якими бувають досліди?</a:t>
            </a:r>
          </a:p>
          <a:p>
            <a:endParaRPr lang="uk-UA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" b="1666"/>
          <a:stretch/>
        </p:blipFill>
        <p:spPr>
          <a:xfrm>
            <a:off x="5100789" y="2852937"/>
            <a:ext cx="3720203" cy="37196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17" y="45399"/>
            <a:ext cx="1678083" cy="1726841"/>
          </a:xfrm>
          <a:prstGeom prst="rect">
            <a:avLst/>
          </a:prstGeom>
        </p:spPr>
      </p:pic>
      <p:sp>
        <p:nvSpPr>
          <p:cNvPr id="6" name="Текст 1"/>
          <p:cNvSpPr txBox="1">
            <a:spLocks/>
          </p:cNvSpPr>
          <p:nvPr/>
        </p:nvSpPr>
        <p:spPr bwMode="auto">
          <a:xfrm>
            <a:off x="323528" y="626240"/>
            <a:ext cx="6984776" cy="85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uk-UA" dirty="0" smtClean="0"/>
              <a:t>ДОСЛІДИ-ІЛЮСТРАЦІЇ </a:t>
            </a:r>
            <a:r>
              <a:rPr lang="uk-UA" dirty="0"/>
              <a:t>— </a:t>
            </a:r>
            <a:r>
              <a:rPr lang="uk-UA" b="0" dirty="0"/>
              <a:t>звертаємо увагу на явища природи, визначаємо умови його </a:t>
            </a:r>
            <a:r>
              <a:rPr lang="uk-UA" b="0" dirty="0" smtClean="0"/>
              <a:t>появлення</a:t>
            </a:r>
            <a:endParaRPr lang="uk-UA" sz="2800" b="0" kern="0" dirty="0" smtClean="0"/>
          </a:p>
          <a:p>
            <a:endParaRPr lang="uk-UA" sz="2800" b="0" kern="0" dirty="0" smtClean="0"/>
          </a:p>
          <a:p>
            <a:endParaRPr lang="uk-UA" sz="2800" b="0" kern="0" dirty="0" smtClean="0"/>
          </a:p>
          <a:p>
            <a:endParaRPr lang="uk-UA" sz="2800" b="0" kern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628801"/>
            <a:ext cx="4392488" cy="2969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442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7114657" cy="576263"/>
          </a:xfrm>
        </p:spPr>
        <p:txBody>
          <a:bodyPr/>
          <a:lstStyle/>
          <a:p>
            <a:r>
              <a:rPr lang="uk-UA" u="sng" dirty="0"/>
              <a:t>Якими бувають досліди?</a:t>
            </a:r>
          </a:p>
          <a:p>
            <a:endParaRPr lang="uk-UA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9" b="16585"/>
          <a:stretch/>
        </p:blipFill>
        <p:spPr>
          <a:xfrm>
            <a:off x="1650455" y="1553332"/>
            <a:ext cx="2198306" cy="23797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17" y="45399"/>
            <a:ext cx="1678083" cy="1726841"/>
          </a:xfrm>
          <a:prstGeom prst="rect">
            <a:avLst/>
          </a:prstGeom>
        </p:spPr>
      </p:pic>
      <p:sp>
        <p:nvSpPr>
          <p:cNvPr id="6" name="Текст 1"/>
          <p:cNvSpPr txBox="1">
            <a:spLocks/>
          </p:cNvSpPr>
          <p:nvPr/>
        </p:nvSpPr>
        <p:spPr bwMode="auto">
          <a:xfrm>
            <a:off x="323528" y="626240"/>
            <a:ext cx="8568952" cy="85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uk-UA" kern="0" dirty="0" smtClean="0"/>
              <a:t>ДОСЛІДИ-ВИЯВЛЕННЯ ВЛАСТИВОСТЕЙ — </a:t>
            </a:r>
            <a:br>
              <a:rPr lang="uk-UA" kern="0" dirty="0" smtClean="0"/>
            </a:br>
            <a:r>
              <a:rPr lang="uk-UA" b="0" kern="0" dirty="0" smtClean="0"/>
              <a:t>виявляємо властивості явищ або матеріалів</a:t>
            </a:r>
            <a:endParaRPr lang="uk-UA" sz="2800" b="0" kern="0" dirty="0"/>
          </a:p>
        </p:txBody>
      </p:sp>
      <p:pic>
        <p:nvPicPr>
          <p:cNvPr id="8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72556"/>
            <a:ext cx="4450441" cy="3337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3" y="4141471"/>
            <a:ext cx="3383753" cy="2537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66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7114657" cy="576263"/>
          </a:xfrm>
        </p:spPr>
        <p:txBody>
          <a:bodyPr/>
          <a:lstStyle/>
          <a:p>
            <a:r>
              <a:rPr lang="uk-UA" u="sng" dirty="0"/>
              <a:t>Якими бувають досліди?</a:t>
            </a:r>
          </a:p>
          <a:p>
            <a:endParaRPr lang="uk-UA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180"/>
          <a:stretch>
            <a:fillRect/>
          </a:stretch>
        </p:blipFill>
        <p:spPr>
          <a:xfrm>
            <a:off x="539552" y="1541282"/>
            <a:ext cx="2726546" cy="15300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17" y="45399"/>
            <a:ext cx="1678083" cy="1726841"/>
          </a:xfrm>
          <a:prstGeom prst="rect">
            <a:avLst/>
          </a:prstGeom>
        </p:spPr>
      </p:pic>
      <p:sp>
        <p:nvSpPr>
          <p:cNvPr id="6" name="Текст 1"/>
          <p:cNvSpPr txBox="1">
            <a:spLocks/>
          </p:cNvSpPr>
          <p:nvPr/>
        </p:nvSpPr>
        <p:spPr bwMode="auto">
          <a:xfrm>
            <a:off x="323528" y="626240"/>
            <a:ext cx="6984776" cy="85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uk-UA" dirty="0" smtClean="0"/>
              <a:t>ДОСЛІДИ-МОДЕЛЮВАННЯ </a:t>
            </a:r>
            <a:r>
              <a:rPr lang="uk-UA" dirty="0"/>
              <a:t>— </a:t>
            </a:r>
            <a:r>
              <a:rPr lang="uk-UA" b="0" dirty="0"/>
              <a:t>виявляємо властивості об</a:t>
            </a:r>
            <a:r>
              <a:rPr lang="en-US" b="0" dirty="0"/>
              <a:t>’</a:t>
            </a:r>
            <a:r>
              <a:rPr lang="uk-UA" b="0" dirty="0" err="1"/>
              <a:t>єкту</a:t>
            </a:r>
            <a:r>
              <a:rPr lang="uk-UA" b="0" dirty="0"/>
              <a:t> на його </a:t>
            </a:r>
            <a:r>
              <a:rPr lang="uk-UA" b="0" dirty="0" smtClean="0"/>
              <a:t>моделі</a:t>
            </a:r>
            <a:endParaRPr lang="uk-UA" sz="2800" b="0" kern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6942" b="1295"/>
          <a:stretch/>
        </p:blipFill>
        <p:spPr bwMode="auto">
          <a:xfrm>
            <a:off x="3995936" y="1988264"/>
            <a:ext cx="4675938" cy="367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93792"/>
            <a:ext cx="2664296" cy="3547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75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7114657" cy="576263"/>
          </a:xfrm>
        </p:spPr>
        <p:txBody>
          <a:bodyPr/>
          <a:lstStyle/>
          <a:p>
            <a:r>
              <a:rPr lang="uk-UA" u="sng" dirty="0"/>
              <a:t>Якими бувають досліди?</a:t>
            </a:r>
          </a:p>
          <a:p>
            <a:endParaRPr lang="uk-UA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3677957" cy="30956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17" y="45399"/>
            <a:ext cx="1678083" cy="1726841"/>
          </a:xfrm>
          <a:prstGeom prst="rect">
            <a:avLst/>
          </a:prstGeom>
        </p:spPr>
      </p:pic>
      <p:sp>
        <p:nvSpPr>
          <p:cNvPr id="6" name="Текст 1"/>
          <p:cNvSpPr txBox="1">
            <a:spLocks/>
          </p:cNvSpPr>
          <p:nvPr/>
        </p:nvSpPr>
        <p:spPr bwMode="auto">
          <a:xfrm>
            <a:off x="323528" y="626240"/>
            <a:ext cx="7142389" cy="85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uk-UA" dirty="0" smtClean="0"/>
              <a:t>ДОСЛІДИ-ПОРІВНЯННЯ </a:t>
            </a:r>
            <a:r>
              <a:rPr lang="uk-UA" dirty="0"/>
              <a:t>— </a:t>
            </a:r>
            <a:r>
              <a:rPr lang="uk-UA" b="0" dirty="0"/>
              <a:t>порівнюємо властивості об</a:t>
            </a:r>
            <a:r>
              <a:rPr lang="en-US" b="0" dirty="0"/>
              <a:t>’</a:t>
            </a:r>
            <a:r>
              <a:rPr lang="uk-UA" b="0" dirty="0" err="1" smtClean="0"/>
              <a:t>єктів</a:t>
            </a:r>
            <a:endParaRPr lang="uk-UA" sz="2800" b="0" kern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62662"/>
            <a:ext cx="4392488" cy="3118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7114657" cy="576263"/>
          </a:xfrm>
        </p:spPr>
        <p:txBody>
          <a:bodyPr/>
          <a:lstStyle/>
          <a:p>
            <a:r>
              <a:rPr lang="uk-UA" u="sng" dirty="0"/>
              <a:t>Якими бувають досліди?</a:t>
            </a:r>
          </a:p>
          <a:p>
            <a:endParaRPr lang="uk-UA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r="420"/>
          <a:stretch/>
        </p:blipFill>
        <p:spPr>
          <a:xfrm>
            <a:off x="179512" y="1451232"/>
            <a:ext cx="5139269" cy="2592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17" y="45399"/>
            <a:ext cx="1678083" cy="1726841"/>
          </a:xfrm>
          <a:prstGeom prst="rect">
            <a:avLst/>
          </a:prstGeom>
        </p:spPr>
      </p:pic>
      <p:sp>
        <p:nvSpPr>
          <p:cNvPr id="6" name="Текст 1"/>
          <p:cNvSpPr txBox="1">
            <a:spLocks/>
          </p:cNvSpPr>
          <p:nvPr/>
        </p:nvSpPr>
        <p:spPr bwMode="auto">
          <a:xfrm>
            <a:off x="323529" y="626240"/>
            <a:ext cx="6912768" cy="85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uk-UA" dirty="0" smtClean="0"/>
              <a:t>ДОСЛІДИ-ПОЯСНЕННЯ </a:t>
            </a:r>
            <a:r>
              <a:rPr lang="uk-UA" dirty="0"/>
              <a:t>— </a:t>
            </a:r>
            <a:r>
              <a:rPr lang="uk-UA" b="0" dirty="0"/>
              <a:t>відповідь на запитання «чому так відбувається</a:t>
            </a:r>
            <a:r>
              <a:rPr lang="uk-UA" b="0" dirty="0" smtClean="0"/>
              <a:t>?»</a:t>
            </a:r>
            <a:endParaRPr lang="uk-UA" sz="2800" b="0" kern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20136"/>
            <a:ext cx="3810000" cy="3019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40" y="4185287"/>
            <a:ext cx="2577480" cy="2416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0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7114657" cy="576263"/>
          </a:xfrm>
        </p:spPr>
        <p:txBody>
          <a:bodyPr/>
          <a:lstStyle/>
          <a:p>
            <a:r>
              <a:rPr lang="uk-UA" u="sng" dirty="0"/>
              <a:t>Якими бувають досліди?</a:t>
            </a:r>
          </a:p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17" y="45399"/>
            <a:ext cx="1678083" cy="1726841"/>
          </a:xfrm>
          <a:prstGeom prst="rect">
            <a:avLst/>
          </a:prstGeom>
        </p:spPr>
      </p:pic>
      <p:sp>
        <p:nvSpPr>
          <p:cNvPr id="6" name="Текст 1"/>
          <p:cNvSpPr txBox="1">
            <a:spLocks/>
          </p:cNvSpPr>
          <p:nvPr/>
        </p:nvSpPr>
        <p:spPr bwMode="auto">
          <a:xfrm>
            <a:off x="323528" y="626240"/>
            <a:ext cx="7416823" cy="85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uk-UA" dirty="0" smtClean="0"/>
              <a:t>ДОСЛІДИ-ПЕРЕВІРКА ЗРОБЛЕНОГО (</a:t>
            </a:r>
            <a:r>
              <a:rPr lang="uk-UA" b="0" dirty="0" smtClean="0"/>
              <a:t>або</a:t>
            </a:r>
            <a:r>
              <a:rPr lang="uk-UA" dirty="0" smtClean="0"/>
              <a:t> ПРИПУЩЕНЬ) — </a:t>
            </a:r>
            <a:r>
              <a:rPr lang="uk-UA" b="0" dirty="0"/>
              <a:t>може</a:t>
            </a:r>
            <a:r>
              <a:rPr lang="uk-UA" dirty="0"/>
              <a:t> </a:t>
            </a:r>
            <a:r>
              <a:rPr lang="uk-UA" b="0" dirty="0"/>
              <a:t>відбуватися під час сюжетної гри</a:t>
            </a:r>
          </a:p>
          <a:p>
            <a:endParaRPr lang="uk-UA" sz="2800" b="0" kern="0" dirty="0" smtClean="0"/>
          </a:p>
          <a:p>
            <a:endParaRPr lang="uk-UA" sz="2800" b="0" kern="0" dirty="0" smtClean="0"/>
          </a:p>
          <a:p>
            <a:endParaRPr lang="uk-UA" sz="2800" b="0" kern="0" dirty="0" smtClean="0"/>
          </a:p>
          <a:p>
            <a:endParaRPr lang="uk-UA" sz="2800" b="0" kern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4093" r="21385"/>
          <a:stretch/>
        </p:blipFill>
        <p:spPr>
          <a:xfrm>
            <a:off x="4489395" y="3429000"/>
            <a:ext cx="4473837" cy="3239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b="10794"/>
          <a:stretch/>
        </p:blipFill>
        <p:spPr bwMode="auto">
          <a:xfrm>
            <a:off x="320274" y="1470217"/>
            <a:ext cx="4755782" cy="285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6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6912768" cy="864096"/>
          </a:xfrm>
        </p:spPr>
        <p:txBody>
          <a:bodyPr/>
          <a:lstStyle/>
          <a:p>
            <a:r>
              <a:rPr lang="ru-RU" dirty="0" smtClean="0"/>
              <a:t>Результат </a:t>
            </a:r>
            <a:r>
              <a:rPr lang="ru-RU" dirty="0" err="1" smtClean="0"/>
              <a:t>досліду</a:t>
            </a:r>
            <a:r>
              <a:rPr lang="ru-RU" dirty="0" smtClean="0"/>
              <a:t> не </a:t>
            </a:r>
            <a:r>
              <a:rPr lang="ru-RU" dirty="0" err="1" smtClean="0"/>
              <a:t>може</a:t>
            </a:r>
            <a:r>
              <a:rPr lang="ru-RU" dirty="0" smtClean="0"/>
              <a:t> «</a:t>
            </a:r>
            <a:r>
              <a:rPr lang="ru-RU" dirty="0" err="1" smtClean="0"/>
              <a:t>повиснути</a:t>
            </a:r>
            <a:r>
              <a:rPr lang="ru-RU" dirty="0" smtClean="0"/>
              <a:t> у </a:t>
            </a:r>
            <a:r>
              <a:rPr lang="ru-RU" dirty="0" err="1" smtClean="0"/>
              <a:t>повітрі</a:t>
            </a:r>
            <a:r>
              <a:rPr lang="ru-RU" dirty="0" smtClean="0"/>
              <a:t>», а повинен </a:t>
            </a: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продовження</a:t>
            </a:r>
            <a:r>
              <a:rPr lang="ru-RU" dirty="0" smtClean="0"/>
              <a:t> у </a:t>
            </a:r>
            <a:r>
              <a:rPr lang="ru-RU" dirty="0" err="1" smtClean="0"/>
              <a:t>подальшій</a:t>
            </a:r>
            <a:r>
              <a:rPr lang="ru-RU" dirty="0" smtClean="0"/>
              <a:t> </a:t>
            </a:r>
            <a:r>
              <a:rPr lang="ru-RU" dirty="0" err="1" smtClean="0"/>
              <a:t>роботі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835638" y="1106695"/>
            <a:ext cx="2194416" cy="771436"/>
          </a:xfrm>
          <a:effectLst/>
        </p:spPr>
        <p:txBody>
          <a:bodyPr/>
          <a:lstStyle/>
          <a:p>
            <a:r>
              <a:rPr lang="ru-RU" dirty="0" err="1" smtClean="0"/>
              <a:t>Досл</a:t>
            </a:r>
            <a:r>
              <a:rPr lang="uk-UA" dirty="0"/>
              <a:t>і</a:t>
            </a:r>
            <a:r>
              <a:rPr lang="ru-RU" dirty="0" err="1" smtClean="0"/>
              <a:t>ди</a:t>
            </a:r>
            <a:r>
              <a:rPr lang="ru-RU" dirty="0" smtClean="0"/>
              <a:t> з </a:t>
            </a:r>
            <a:r>
              <a:rPr lang="ru-RU" dirty="0" err="1" smtClean="0"/>
              <a:t>кольоровим</a:t>
            </a:r>
            <a:r>
              <a:rPr lang="ru-RU" dirty="0" smtClean="0"/>
              <a:t> </a:t>
            </a:r>
            <a:r>
              <a:rPr lang="ru-RU" dirty="0" err="1" smtClean="0"/>
              <a:t>склом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17" y="45399"/>
            <a:ext cx="1678083" cy="1726841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b="2235"/>
          <a:stretch/>
        </p:blipFill>
        <p:spPr>
          <a:xfrm>
            <a:off x="2862200" y="2711755"/>
            <a:ext cx="2197912" cy="17687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2711756"/>
            <a:ext cx="2592288" cy="1727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6" y="2711755"/>
            <a:ext cx="1693756" cy="1768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8" y="5096483"/>
            <a:ext cx="2354762" cy="1610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03" y="5060994"/>
            <a:ext cx="1143828" cy="1632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31" y="1078712"/>
            <a:ext cx="1693485" cy="1270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Текст 3"/>
          <p:cNvSpPr txBox="1">
            <a:spLocks/>
          </p:cNvSpPr>
          <p:nvPr/>
        </p:nvSpPr>
        <p:spPr bwMode="auto">
          <a:xfrm>
            <a:off x="431993" y="4513751"/>
            <a:ext cx="1673509" cy="49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uk-UA" kern="0" dirty="0" smtClean="0"/>
              <a:t>Вітражі</a:t>
            </a:r>
            <a:endParaRPr lang="uk-UA" kern="0" dirty="0"/>
          </a:p>
        </p:txBody>
      </p:sp>
      <p:sp>
        <p:nvSpPr>
          <p:cNvPr id="15" name="Текст 3"/>
          <p:cNvSpPr txBox="1">
            <a:spLocks/>
          </p:cNvSpPr>
          <p:nvPr/>
        </p:nvSpPr>
        <p:spPr bwMode="auto">
          <a:xfrm>
            <a:off x="2826483" y="4509120"/>
            <a:ext cx="2465597" cy="49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uk-UA" kern="0" dirty="0" smtClean="0"/>
              <a:t>Вироби з кольорового скла</a:t>
            </a:r>
            <a:endParaRPr lang="uk-UA" kern="0" dirty="0"/>
          </a:p>
        </p:txBody>
      </p:sp>
      <p:sp>
        <p:nvSpPr>
          <p:cNvPr id="16" name="Текст 3"/>
          <p:cNvSpPr txBox="1">
            <a:spLocks/>
          </p:cNvSpPr>
          <p:nvPr/>
        </p:nvSpPr>
        <p:spPr bwMode="auto">
          <a:xfrm>
            <a:off x="2902909" y="5517232"/>
            <a:ext cx="167350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uk-UA" kern="0" dirty="0" smtClean="0"/>
              <a:t>Вітраж власноруч</a:t>
            </a:r>
            <a:endParaRPr lang="uk-UA" kern="0" dirty="0"/>
          </a:p>
        </p:txBody>
      </p:sp>
      <p:sp>
        <p:nvSpPr>
          <p:cNvPr id="17" name="Текст 3"/>
          <p:cNvSpPr txBox="1">
            <a:spLocks/>
          </p:cNvSpPr>
          <p:nvPr/>
        </p:nvSpPr>
        <p:spPr bwMode="auto">
          <a:xfrm>
            <a:off x="5931490" y="4509120"/>
            <a:ext cx="2528943" cy="49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r"/>
            <a:r>
              <a:rPr lang="uk-UA" kern="0" dirty="0" smtClean="0"/>
              <a:t>Історія світломузики</a:t>
            </a:r>
            <a:endParaRPr lang="uk-UA" kern="0" dirty="0"/>
          </a:p>
        </p:txBody>
      </p:sp>
      <p:sp>
        <p:nvSpPr>
          <p:cNvPr id="18" name="Текст 3"/>
          <p:cNvSpPr txBox="1">
            <a:spLocks/>
          </p:cNvSpPr>
          <p:nvPr/>
        </p:nvSpPr>
        <p:spPr bwMode="auto">
          <a:xfrm>
            <a:off x="7244549" y="5008545"/>
            <a:ext cx="1673509" cy="170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uk-UA" dirty="0"/>
              <a:t>Слухаємо «Прометей» («Поема вогню») Олександра Скрябіна</a:t>
            </a:r>
            <a:endParaRPr lang="uk-UA" kern="0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1594420" y="2187750"/>
            <a:ext cx="1308489" cy="377154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8" idx="0"/>
          </p:cNvCxnSpPr>
          <p:nvPr/>
        </p:nvCxnSpPr>
        <p:spPr>
          <a:xfrm>
            <a:off x="3961156" y="2385904"/>
            <a:ext cx="0" cy="325851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864686" y="2189538"/>
            <a:ext cx="1435506" cy="375366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547664" y="4581128"/>
            <a:ext cx="0" cy="427417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012160" y="4581128"/>
            <a:ext cx="0" cy="427417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2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777875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Основні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аксіоми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реалізації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інтеграції</a:t>
            </a:r>
            <a:endPara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79053"/>
            <a:ext cx="8229600" cy="41036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1. 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Все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зінтегрувати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неможливо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.</a:t>
            </a:r>
          </a:p>
          <a:p>
            <a:pPr marL="0" indent="0">
              <a:buFontTx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2. 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Не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варто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притягувати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«за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вуха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».</a:t>
            </a:r>
          </a:p>
          <a:p>
            <a:pPr marL="0" indent="0">
              <a:buFontTx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3.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Інтеграція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прийде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у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потрібний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час: </a:t>
            </a:r>
            <a:b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   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пізніше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та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яскравіше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.</a:t>
            </a:r>
          </a:p>
          <a:p>
            <a:pPr marL="0" indent="0">
              <a:buFontTx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4.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Інтеграція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має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бути красивою і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гармонійною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.</a:t>
            </a:r>
          </a:p>
          <a:p>
            <a:pPr marL="0" indent="0">
              <a:buFontTx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5.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Найкраща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інтеграція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та, яку не видно: </a:t>
            </a:r>
            <a:b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  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тобто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інтеграція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настільки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щільна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що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ми </a:t>
            </a:r>
            <a:b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   не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помічаємо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її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.</a:t>
            </a:r>
          </a:p>
          <a:p>
            <a:pPr marL="0" indent="0">
              <a:buFontTx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6.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Найцінніша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інтеграція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 — </a:t>
            </a:r>
            <a:r>
              <a:rPr lang="ru-RU" sz="2800" dirty="0" err="1" smtClean="0">
                <a:solidFill>
                  <a:srgbClr val="0070C0"/>
                </a:solidFill>
                <a:latin typeface="Calibri" pitchFamily="34" charset="0"/>
              </a:rPr>
              <a:t>міжпредметна</a:t>
            </a: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5043488"/>
            <a:ext cx="3032125" cy="1814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025" y="4722813"/>
            <a:ext cx="2133600" cy="2132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8823"/>
          <a:stretch/>
        </p:blipFill>
        <p:spPr>
          <a:xfrm>
            <a:off x="3779838" y="4832350"/>
            <a:ext cx="2520950" cy="191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1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777875"/>
          </a:xfrm>
        </p:spPr>
        <p:txBody>
          <a:bodyPr/>
          <a:lstStyle/>
          <a:p>
            <a:pPr>
              <a:defRPr/>
            </a:pPr>
            <a: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charset="0"/>
              </a:rPr>
              <a:t>Переваги тематичного планування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720"/>
            <a:ext cx="8229600" cy="568863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2800" dirty="0">
                <a:solidFill>
                  <a:srgbClr val="0070C0"/>
                </a:solidFill>
                <a:latin typeface="Calibri" pitchFamily="34" charset="0"/>
              </a:rPr>
              <a:t>Надає змогу дитині побачити і пізнати об’єкт чи явище з різних сторін, у системі взаємозв’язків та </a:t>
            </a:r>
            <a:r>
              <a:rPr lang="uk-UA" sz="2800" dirty="0" err="1">
                <a:solidFill>
                  <a:srgbClr val="0070C0"/>
                </a:solidFill>
                <a:latin typeface="Calibri" pitchFamily="34" charset="0"/>
              </a:rPr>
              <a:t>залежностей</a:t>
            </a:r>
            <a:r>
              <a:rPr lang="uk-UA" sz="2800" dirty="0">
                <a:solidFill>
                  <a:srgbClr val="0070C0"/>
                </a:solidFill>
                <a:latin typeface="Calibri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Створює </a:t>
            </a:r>
            <a:r>
              <a:rPr lang="uk-UA" sz="2800" dirty="0">
                <a:solidFill>
                  <a:srgbClr val="0070C0"/>
                </a:solidFill>
                <a:latin typeface="Calibri" pitchFamily="34" charset="0"/>
              </a:rPr>
              <a:t>динамічний пізнавальний процес, структурні елементи якого тісно пов’язані.</a:t>
            </a:r>
          </a:p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Допомагає </a:t>
            </a:r>
            <a:r>
              <a:rPr lang="uk-UA" sz="2800" dirty="0">
                <a:solidFill>
                  <a:srgbClr val="0070C0"/>
                </a:solidFill>
                <a:latin typeface="Calibri" pitchFamily="34" charset="0"/>
              </a:rPr>
              <a:t>уникнути фрагментарності знань.</a:t>
            </a:r>
          </a:p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Діти </a:t>
            </a:r>
            <a:r>
              <a:rPr lang="uk-UA" sz="2800" dirty="0">
                <a:solidFill>
                  <a:srgbClr val="0070C0"/>
                </a:solidFill>
                <a:latin typeface="Calibri" pitchFamily="34" charset="0"/>
              </a:rPr>
              <a:t>приходять на заняття вже з певними знаннями, налаштовані на дослідницьку діяльність.</a:t>
            </a:r>
          </a:p>
          <a:p>
            <a:pPr>
              <a:lnSpc>
                <a:spcPct val="90000"/>
              </a:lnSpc>
            </a:pPr>
            <a:r>
              <a:rPr lang="uk-UA" sz="2800" dirty="0">
                <a:solidFill>
                  <a:srgbClr val="0070C0"/>
                </a:solidFill>
                <a:latin typeface="Calibri" pitchFamily="34" charset="0"/>
              </a:rPr>
              <a:t>Підтримує пізнавальний інтерес до предметів і явищ </a:t>
            </a: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навколишнього світу, </a:t>
            </a:r>
            <a:r>
              <a:rPr lang="uk-UA" sz="2800" dirty="0">
                <a:solidFill>
                  <a:srgbClr val="0070C0"/>
                </a:solidFill>
                <a:latin typeface="Calibri" pitchFamily="34" charset="0"/>
              </a:rPr>
              <a:t>стимулює самостійну пізнавальну активність — і дітям, і педагогам цікаво і </a:t>
            </a:r>
            <a:r>
              <a:rPr lang="uk-UA" sz="2800" dirty="0" err="1">
                <a:solidFill>
                  <a:srgbClr val="0070C0"/>
                </a:solidFill>
                <a:latin typeface="Calibri" pitchFamily="34" charset="0"/>
              </a:rPr>
              <a:t>захопливо</a:t>
            </a:r>
            <a:r>
              <a:rPr lang="uk-UA" sz="2800" dirty="0">
                <a:solidFill>
                  <a:srgbClr val="0070C0"/>
                </a:solidFill>
                <a:latin typeface="Calibri" pitchFamily="34" charset="0"/>
              </a:rPr>
              <a:t>.</a:t>
            </a:r>
            <a:endParaRPr lang="ru-RU" sz="28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Текст 1"/>
          <p:cNvSpPr>
            <a:spLocks noGrp="1"/>
          </p:cNvSpPr>
          <p:nvPr>
            <p:ph type="body" sz="quarter" idx="15"/>
          </p:nvPr>
        </p:nvSpPr>
        <p:spPr>
          <a:xfrm>
            <a:off x="323850" y="188913"/>
            <a:ext cx="8496300" cy="1655911"/>
          </a:xfrm>
        </p:spPr>
        <p:txBody>
          <a:bodyPr/>
          <a:lstStyle/>
          <a:p>
            <a:pPr algn="ctr"/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АЛЬТЕРНАТИВНА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інженерного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мислення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STREAM-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освіта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Стежинки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Всесвіт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uk-UA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42" y="1844824"/>
            <a:ext cx="3327566" cy="4725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6093296"/>
            <a:ext cx="389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Видавництво ЛІПС</a:t>
            </a:r>
          </a:p>
        </p:txBody>
      </p:sp>
    </p:spTree>
    <p:extLst>
      <p:ext uri="{BB962C8B-B14F-4D97-AF65-F5344CB8AC3E}">
        <p14:creationId xmlns:p14="http://schemas.microsoft.com/office/powerpoint/2010/main" val="169736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262389"/>
            <a:ext cx="389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Видавництво ЛІПС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3" y="1445636"/>
            <a:ext cx="3281081" cy="45278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473" y="1404758"/>
            <a:ext cx="3288216" cy="4609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38" y="4357086"/>
            <a:ext cx="1724634" cy="1736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41" y="4357087"/>
            <a:ext cx="1724634" cy="1736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14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Система ігор </a:t>
            </a:r>
            <a:r>
              <a:rPr lang="uk-UA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36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uk-UA" sz="36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Про </a:t>
            </a:r>
            <a:r>
              <a:rPr lang="en-US" sz="36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STREAM</a:t>
            </a:r>
            <a:r>
              <a:rPr lang="uk-UA" sz="36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у завданнях</a:t>
            </a:r>
            <a:r>
              <a:rPr lang="uk-UA" sz="36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uk-UA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40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5148064" cy="2895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861048"/>
            <a:ext cx="4830763" cy="2800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33" y="1763838"/>
            <a:ext cx="1144803" cy="1144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8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667006"/>
            <a:ext cx="1144803" cy="1144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228184" y="283934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Кому потрібна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STREAM-</a:t>
            </a:r>
            <a:r>
              <a:rPr lang="uk-U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освіта?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574545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Чому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саме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STREAM, 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а 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не STEAM </a:t>
            </a:r>
            <a:r>
              <a:rPr lang="ru-RU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чи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STEM?</a:t>
            </a:r>
          </a:p>
        </p:txBody>
      </p:sp>
    </p:spTree>
    <p:extLst>
      <p:ext uri="{BB962C8B-B14F-4D97-AF65-F5344CB8AC3E}">
        <p14:creationId xmlns:p14="http://schemas.microsoft.com/office/powerpoint/2010/main" val="8478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Текст 1"/>
          <p:cNvSpPr>
            <a:spLocks noGrp="1"/>
          </p:cNvSpPr>
          <p:nvPr>
            <p:ph type="body" sz="quarter" idx="15"/>
          </p:nvPr>
        </p:nvSpPr>
        <p:spPr>
          <a:xfrm>
            <a:off x="179512" y="260649"/>
            <a:ext cx="8496300" cy="1728192"/>
          </a:xfrm>
        </p:spPr>
        <p:txBody>
          <a:bodyPr/>
          <a:lstStyle/>
          <a:p>
            <a:r>
              <a:rPr lang="uk-UA" dirty="0" smtClean="0">
                <a:cs typeface="Calibri" panose="020F0502020204030204" pitchFamily="34" charset="0"/>
              </a:rPr>
              <a:t>Випуски інформаційного збірника </a:t>
            </a:r>
            <a:r>
              <a:rPr lang="uk-UA" b="0" i="1" dirty="0" smtClean="0">
                <a:cs typeface="Calibri" panose="020F0502020204030204" pitchFamily="34" charset="0"/>
              </a:rPr>
              <a:t>для директора школи та завідувача дитячого садка</a:t>
            </a:r>
            <a:r>
              <a:rPr lang="uk-UA" dirty="0" smtClean="0">
                <a:cs typeface="Calibri" panose="020F0502020204030204" pitchFamily="34" charset="0"/>
              </a:rPr>
              <a:t>: </a:t>
            </a:r>
            <a:r>
              <a:rPr lang="en-US" dirty="0" smtClean="0">
                <a:cs typeface="Calibri" panose="020F0502020204030204" pitchFamily="34" charset="0"/>
              </a:rPr>
              <a:t>STREAM —</a:t>
            </a:r>
            <a:r>
              <a:rPr lang="uk-UA" dirty="0" smtClean="0">
                <a:cs typeface="Calibri" panose="020F0502020204030204" pitchFamily="34" charset="0"/>
              </a:rPr>
              <a:t> </a:t>
            </a:r>
            <a:r>
              <a:rPr lang="en-US" dirty="0">
                <a:cs typeface="Calibri" panose="020F0502020204030204" pitchFamily="34" charset="0"/>
              </a:rPr>
              <a:t>Science, Technology, </a:t>
            </a:r>
            <a:r>
              <a:rPr lang="en-US" dirty="0" smtClean="0">
                <a:cs typeface="Calibri" panose="020F0502020204030204" pitchFamily="34" charset="0"/>
              </a:rPr>
              <a:t>Engineering</a:t>
            </a:r>
            <a:r>
              <a:rPr lang="uk-UA" dirty="0" smtClean="0">
                <a:cs typeface="Calibri" panose="020F0502020204030204" pitchFamily="34" charset="0"/>
              </a:rPr>
              <a:t>, </a:t>
            </a:r>
            <a:r>
              <a:rPr lang="en-US" dirty="0" smtClean="0">
                <a:cs typeface="Calibri" panose="020F0502020204030204" pitchFamily="34" charset="0"/>
              </a:rPr>
              <a:t>Reading </a:t>
            </a:r>
            <a:r>
              <a:rPr lang="en-US" dirty="0">
                <a:cs typeface="Calibri" panose="020F0502020204030204" pitchFamily="34" charset="0"/>
              </a:rPr>
              <a:t>+ Writing </a:t>
            </a:r>
            <a:endParaRPr lang="uk-UA" sz="3200" dirty="0" smtClean="0"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78192"/>
            <a:ext cx="3309259" cy="5091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78192"/>
            <a:ext cx="3277440" cy="5091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0492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260648"/>
            <a:ext cx="8964613" cy="936104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  <a:latin typeface="Calibri" pitchFamily="34" charset="0"/>
              </a:rPr>
              <a:t>Конструювання для дітей 3–4 років</a:t>
            </a:r>
            <a:br>
              <a:rPr lang="uk-UA" sz="3200" b="1" dirty="0">
                <a:solidFill>
                  <a:srgbClr val="0070C0"/>
                </a:solidFill>
                <a:latin typeface="Calibri" pitchFamily="34" charset="0"/>
              </a:rPr>
            </a:br>
            <a:r>
              <a:rPr lang="uk-UA" sz="2000" dirty="0">
                <a:solidFill>
                  <a:srgbClr val="0070C0"/>
                </a:solidFill>
                <a:latin typeface="Calibri" pitchFamily="34" charset="0"/>
              </a:rPr>
              <a:t>Дошкільна академія </a:t>
            </a:r>
            <a:r>
              <a:rPr lang="uk-UA" sz="2000" dirty="0" smtClean="0">
                <a:solidFill>
                  <a:srgbClr val="0070C0"/>
                </a:solidFill>
                <a:latin typeface="Calibri" pitchFamily="34" charset="0"/>
              </a:rPr>
              <a:t>ІОД </a:t>
            </a:r>
            <a:r>
              <a:rPr lang="uk-UA" sz="2000" dirty="0">
                <a:solidFill>
                  <a:srgbClr val="0070C0"/>
                </a:solidFill>
                <a:latin typeface="Calibri" pitchFamily="34" charset="0"/>
              </a:rPr>
              <a:t>НАПН України</a:t>
            </a:r>
            <a:endParaRPr lang="ru-RU" sz="20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919" b="5882"/>
          <a:stretch/>
        </p:blipFill>
        <p:spPr>
          <a:xfrm>
            <a:off x="1115616" y="1340768"/>
            <a:ext cx="6912768" cy="51306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r="9584"/>
          <a:stretch/>
        </p:blipFill>
        <p:spPr>
          <a:xfrm>
            <a:off x="1403648" y="1124744"/>
            <a:ext cx="6264696" cy="5482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44624"/>
            <a:ext cx="8964613" cy="108012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  <a:latin typeface="Calibri" pitchFamily="34" charset="0"/>
              </a:rPr>
              <a:t>Конструювання для дітей </a:t>
            </a:r>
            <a:r>
              <a:rPr lang="uk-UA" sz="3200" b="1" dirty="0" smtClean="0">
                <a:solidFill>
                  <a:srgbClr val="0070C0"/>
                </a:solidFill>
                <a:latin typeface="Calibri" pitchFamily="34" charset="0"/>
              </a:rPr>
              <a:t>раннього віку</a:t>
            </a:r>
            <a:r>
              <a:rPr lang="uk-UA" sz="3200" b="1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uk-UA" sz="3200" b="1">
                <a:solidFill>
                  <a:srgbClr val="0070C0"/>
                </a:solidFill>
                <a:latin typeface="Calibri" pitchFamily="34" charset="0"/>
              </a:rPr>
            </a:br>
            <a:r>
              <a:rPr lang="uk-UA" sz="2000">
                <a:solidFill>
                  <a:srgbClr val="0070C0"/>
                </a:solidFill>
                <a:latin typeface="Calibri" pitchFamily="34" charset="0"/>
              </a:rPr>
              <a:t>Дошкільна академія ІОД НАПН України</a:t>
            </a:r>
            <a:endParaRPr lang="uk-UA" sz="20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12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1" y="1268760"/>
            <a:ext cx="7104789" cy="5328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44624"/>
            <a:ext cx="8964613" cy="1152128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  <a:latin typeface="Calibri" pitchFamily="34" charset="0"/>
              </a:rPr>
              <a:t>Конструювання для дітей </a:t>
            </a:r>
            <a:r>
              <a:rPr lang="uk-UA" sz="3200" b="1" dirty="0" smtClean="0">
                <a:solidFill>
                  <a:srgbClr val="0070C0"/>
                </a:solidFill>
                <a:latin typeface="Calibri" pitchFamily="34" charset="0"/>
              </a:rPr>
              <a:t>старшого віку</a:t>
            </a:r>
            <a:r>
              <a:rPr lang="uk-UA" sz="3200" b="1" dirty="0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uk-UA" sz="3200" b="1" dirty="0">
                <a:solidFill>
                  <a:srgbClr val="0070C0"/>
                </a:solidFill>
                <a:latin typeface="Calibri" pitchFamily="34" charset="0"/>
              </a:rPr>
            </a:br>
            <a:r>
              <a:rPr lang="uk-UA" sz="2000" dirty="0">
                <a:solidFill>
                  <a:srgbClr val="0070C0"/>
                </a:solidFill>
                <a:latin typeface="Calibri" pitchFamily="34" charset="0"/>
              </a:rPr>
              <a:t>Дошкільна академія ІОД НАПН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14890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0" r="3350" b="14590"/>
          <a:stretch/>
        </p:blipFill>
        <p:spPr>
          <a:xfrm>
            <a:off x="755576" y="1285558"/>
            <a:ext cx="7776864" cy="53117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260648"/>
            <a:ext cx="8964613" cy="936104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  <a:latin typeface="Calibri" pitchFamily="34" charset="0"/>
              </a:rPr>
              <a:t>Конструювання для дітей 3–4 років</a:t>
            </a:r>
            <a:br>
              <a:rPr lang="uk-UA" sz="3200" b="1" dirty="0">
                <a:solidFill>
                  <a:srgbClr val="0070C0"/>
                </a:solidFill>
                <a:latin typeface="Calibri" pitchFamily="34" charset="0"/>
              </a:rPr>
            </a:br>
            <a:r>
              <a:rPr lang="uk-UA" sz="2000" dirty="0">
                <a:solidFill>
                  <a:srgbClr val="0070C0"/>
                </a:solidFill>
                <a:latin typeface="Calibri" pitchFamily="34" charset="0"/>
              </a:rPr>
              <a:t>Дошкільна академія ІОД НАПН України</a:t>
            </a:r>
            <a:endParaRPr lang="ru-RU" sz="32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260648"/>
            <a:ext cx="8964613" cy="864096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  <a:latin typeface="Calibri" pitchFamily="34" charset="0"/>
              </a:rPr>
              <a:t>Конструювання для дітей </a:t>
            </a:r>
            <a:r>
              <a:rPr lang="uk-UA" sz="3200" b="1" dirty="0" smtClean="0">
                <a:solidFill>
                  <a:srgbClr val="0070C0"/>
                </a:solidFill>
                <a:latin typeface="Calibri" pitchFamily="34" charset="0"/>
              </a:rPr>
              <a:t>4–5 </a:t>
            </a:r>
            <a:r>
              <a:rPr lang="uk-UA" sz="3200" b="1" dirty="0">
                <a:solidFill>
                  <a:srgbClr val="0070C0"/>
                </a:solidFill>
                <a:latin typeface="Calibri" pitchFamily="34" charset="0"/>
              </a:rPr>
              <a:t>років</a:t>
            </a:r>
            <a:br>
              <a:rPr lang="uk-UA" sz="3200" b="1" dirty="0">
                <a:solidFill>
                  <a:srgbClr val="0070C0"/>
                </a:solidFill>
                <a:latin typeface="Calibri" pitchFamily="34" charset="0"/>
              </a:rPr>
            </a:br>
            <a:r>
              <a:rPr lang="uk-UA" sz="2000" dirty="0">
                <a:solidFill>
                  <a:srgbClr val="0070C0"/>
                </a:solidFill>
                <a:latin typeface="Calibri" pitchFamily="34" charset="0"/>
              </a:rPr>
              <a:t>Дошкільна академія ІОД НАПН України</a:t>
            </a:r>
            <a:endParaRPr lang="ru-RU" sz="32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056784" cy="52925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Текст 1"/>
          <p:cNvSpPr>
            <a:spLocks noGrp="1"/>
          </p:cNvSpPr>
          <p:nvPr>
            <p:ph type="body" sz="quarter" idx="15"/>
          </p:nvPr>
        </p:nvSpPr>
        <p:spPr>
          <a:xfrm>
            <a:off x="323850" y="188913"/>
            <a:ext cx="8496300" cy="3168079"/>
          </a:xfrm>
        </p:spPr>
        <p:txBody>
          <a:bodyPr/>
          <a:lstStyle/>
          <a:p>
            <a:r>
              <a:rPr lang="uk-UA" sz="3200" dirty="0"/>
              <a:t>Чи завжди потрібна інтеграція?</a:t>
            </a:r>
          </a:p>
          <a:p>
            <a:r>
              <a:rPr lang="uk-UA" sz="3200" dirty="0"/>
              <a:t>Інтеграція </a:t>
            </a:r>
            <a:r>
              <a:rPr lang="uk-UA" sz="3200" b="0" dirty="0"/>
              <a:t>— це взаємопроникнення </a:t>
            </a:r>
            <a:r>
              <a:rPr lang="uk-UA" sz="3200" b="0" dirty="0" smtClean="0"/>
              <a:t>різних </a:t>
            </a:r>
            <a:r>
              <a:rPr lang="uk-UA" sz="3200" b="0" dirty="0"/>
              <a:t>наук. Кожна наука одна одній допомагає вирішувати проблеми, але все-таки існують проблеми в межах однієї </a:t>
            </a:r>
            <a:r>
              <a:rPr lang="uk-UA" sz="3200" b="0" dirty="0" smtClean="0"/>
              <a:t>науки. </a:t>
            </a:r>
            <a:r>
              <a:rPr lang="uk-UA" sz="3200" b="0" dirty="0"/>
              <a:t>Тому й </a:t>
            </a:r>
            <a:r>
              <a:rPr lang="uk-UA" sz="3200" u="sng" dirty="0"/>
              <a:t>інтеграція не може бути </a:t>
            </a:r>
            <a:r>
              <a:rPr lang="uk-UA" sz="3200" u="sng" dirty="0" smtClean="0"/>
              <a:t>суцільною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6" b="8377"/>
          <a:stretch/>
        </p:blipFill>
        <p:spPr>
          <a:xfrm>
            <a:off x="2195736" y="3356992"/>
            <a:ext cx="4608512" cy="32860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812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8000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98" r="37671"/>
          <a:stretch/>
        </p:blipFill>
        <p:spPr>
          <a:xfrm>
            <a:off x="6948265" y="4720714"/>
            <a:ext cx="2195736" cy="108077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98"/>
          <a:stretch/>
        </p:blipFill>
        <p:spPr>
          <a:xfrm>
            <a:off x="3445304" y="4720714"/>
            <a:ext cx="3522857" cy="1080779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98"/>
          <a:stretch/>
        </p:blipFill>
        <p:spPr>
          <a:xfrm>
            <a:off x="-36512" y="4724485"/>
            <a:ext cx="3522857" cy="1080779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44624"/>
            <a:ext cx="8496944" cy="576263"/>
          </a:xfrm>
        </p:spPr>
        <p:txBody>
          <a:bodyPr/>
          <a:lstStyle/>
          <a:p>
            <a:r>
              <a:rPr lang="uk-UA" dirty="0"/>
              <a:t>Гра </a:t>
            </a:r>
            <a:r>
              <a:rPr lang="uk-UA" dirty="0" smtClean="0"/>
              <a:t>«Як осінь на зиму перетворити»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uk-UA" dirty="0" err="1" smtClean="0"/>
              <a:t>Клікайте</a:t>
            </a:r>
            <a:r>
              <a:rPr lang="uk-UA" dirty="0" smtClean="0"/>
              <a:t> </a:t>
            </a:r>
            <a:r>
              <a:rPr lang="uk-UA" dirty="0"/>
              <a:t>на маленьких зображеннях внизу, </a:t>
            </a:r>
            <a:r>
              <a:rPr lang="uk-UA" dirty="0" smtClean="0"/>
              <a:t>з</a:t>
            </a:r>
            <a:r>
              <a:rPr lang="en-US" dirty="0"/>
              <a:t>’</a:t>
            </a:r>
            <a:r>
              <a:rPr lang="uk-UA" dirty="0" smtClean="0"/>
              <a:t>являться великі</a:t>
            </a:r>
            <a:endParaRPr lang="uk-UA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55" y="-65112"/>
            <a:ext cx="2276872" cy="22768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83" y="476672"/>
            <a:ext cx="1666875" cy="13716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20" y="574809"/>
            <a:ext cx="1312646" cy="10801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42" y="468069"/>
            <a:ext cx="1440160" cy="11850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1220394" cy="100421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14" y="217778"/>
            <a:ext cx="2079448" cy="171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81" y="5301208"/>
            <a:ext cx="1090554" cy="48137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7485">
            <a:off x="2768006" y="5292713"/>
            <a:ext cx="1090554" cy="4813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6066">
            <a:off x="6971508" y="4845772"/>
            <a:ext cx="781397" cy="98818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6066">
            <a:off x="8382275" y="4916452"/>
            <a:ext cx="781397" cy="98818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6066">
            <a:off x="5709437" y="4826707"/>
            <a:ext cx="781397" cy="9881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6066">
            <a:off x="3416389" y="4615729"/>
            <a:ext cx="781397" cy="9881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000">
            <a:off x="697909" y="5053725"/>
            <a:ext cx="579145" cy="94958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000">
            <a:off x="3568863" y="5032096"/>
            <a:ext cx="579145" cy="9495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79" y="5278336"/>
            <a:ext cx="789709" cy="54382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28" y="5256608"/>
            <a:ext cx="789709" cy="54382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2" y="4685378"/>
            <a:ext cx="789709" cy="54382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24" y="4972568"/>
            <a:ext cx="789709" cy="54382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000">
            <a:off x="1780798" y="4996779"/>
            <a:ext cx="579145" cy="949589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08" y="4873355"/>
            <a:ext cx="789709" cy="543822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7" y="1631717"/>
            <a:ext cx="2818977" cy="3679200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18" y="3288808"/>
            <a:ext cx="3726667" cy="201240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6066">
            <a:off x="2158022" y="4953914"/>
            <a:ext cx="781397" cy="98818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7485">
            <a:off x="6012858" y="5225889"/>
            <a:ext cx="1090554" cy="48137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000">
            <a:off x="6439746" y="4845330"/>
            <a:ext cx="579145" cy="94958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000">
            <a:off x="5248956" y="5029338"/>
            <a:ext cx="579145" cy="94958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000">
            <a:off x="7653132" y="4954903"/>
            <a:ext cx="579145" cy="949589"/>
          </a:xfrm>
          <a:prstGeom prst="rect">
            <a:avLst/>
          </a:prstGeom>
        </p:spPr>
      </p:pic>
      <p:pic>
        <p:nvPicPr>
          <p:cNvPr id="76" name="Picture 22" descr="0_81fa6_200bd4b_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055" y="440714"/>
            <a:ext cx="476250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9" y="1764936"/>
            <a:ext cx="2907096" cy="3660013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7" y="2230191"/>
            <a:ext cx="2640372" cy="817795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63" y="3092479"/>
            <a:ext cx="2908365" cy="955853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7" y="2570059"/>
            <a:ext cx="2908365" cy="955853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3" y="1990214"/>
            <a:ext cx="2233486" cy="817795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3" y="1702182"/>
            <a:ext cx="1954850" cy="817795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15061"/>
            <a:ext cx="1368152" cy="817795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20" y="3662370"/>
            <a:ext cx="1909153" cy="151837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55" y="3452551"/>
            <a:ext cx="1909153" cy="1518373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85" y="4542763"/>
            <a:ext cx="802176" cy="637980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92" y="3615302"/>
            <a:ext cx="2130556" cy="1359411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74" y="4021942"/>
            <a:ext cx="2130556" cy="1359411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37" y="3741850"/>
            <a:ext cx="2130556" cy="135941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97" y="4144721"/>
            <a:ext cx="1567555" cy="1359411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75" y="3292365"/>
            <a:ext cx="2130556" cy="1359411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03" y="3532031"/>
            <a:ext cx="2130556" cy="1359411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3" y="4005672"/>
            <a:ext cx="2130556" cy="1359411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543" y="3785016"/>
            <a:ext cx="2130556" cy="1359411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40" y="4199639"/>
            <a:ext cx="2130556" cy="1359411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252536" y="4621502"/>
            <a:ext cx="9654693" cy="1183762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3"/>
          <a:stretch/>
        </p:blipFill>
        <p:spPr>
          <a:xfrm>
            <a:off x="1656988" y="4208009"/>
            <a:ext cx="2799620" cy="1593484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/>
        </p:blipFill>
        <p:spPr>
          <a:xfrm>
            <a:off x="-461797" y="4149080"/>
            <a:ext cx="2799620" cy="1630316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4"/>
          <a:stretch/>
        </p:blipFill>
        <p:spPr>
          <a:xfrm>
            <a:off x="7260078" y="4086796"/>
            <a:ext cx="2799620" cy="1692600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3"/>
          <a:stretch/>
        </p:blipFill>
        <p:spPr>
          <a:xfrm>
            <a:off x="5167001" y="4288571"/>
            <a:ext cx="2799620" cy="1444685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0"/>
          <a:stretch/>
        </p:blipFill>
        <p:spPr>
          <a:xfrm>
            <a:off x="3036461" y="4221088"/>
            <a:ext cx="2799620" cy="1584176"/>
          </a:xfrm>
          <a:prstGeom prst="rect">
            <a:avLst/>
          </a:prstGeom>
        </p:spPr>
      </p:pic>
      <p:pic>
        <p:nvPicPr>
          <p:cNvPr id="112" name="Picture 22" descr="0_81fa6_200bd4b_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98" y="759425"/>
            <a:ext cx="476250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31" descr="Pusto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Рисунок 1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91990"/>
            <a:ext cx="717220" cy="720000"/>
          </a:xfrm>
          <a:prstGeom prst="rect">
            <a:avLst/>
          </a:prstGeom>
        </p:spPr>
      </p:pic>
      <p:pic>
        <p:nvPicPr>
          <p:cNvPr id="115" name="Рисунок 11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800" y="6091200"/>
            <a:ext cx="693612" cy="72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47" y="5907970"/>
            <a:ext cx="547428" cy="450455"/>
          </a:xfrm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81" t="4603" r="-30237" b="9854"/>
          <a:stretch/>
        </p:blipFill>
        <p:spPr>
          <a:xfrm>
            <a:off x="1368196" y="5878219"/>
            <a:ext cx="755532" cy="503110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8"/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 b="8088"/>
          <a:stretch>
            <a:fillRect/>
          </a:stretch>
        </p:blipFill>
        <p:spPr/>
      </p:pic>
      <p:pic>
        <p:nvPicPr>
          <p:cNvPr id="35" name="Рисунок 34"/>
          <p:cNvPicPr>
            <a:picLocks noGrp="1" noChangeAspect="1"/>
          </p:cNvPicPr>
          <p:nvPr>
            <p:ph type="pic" sz="quarter" idx="19"/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r="13160"/>
          <a:stretch>
            <a:fillRect/>
          </a:stretch>
        </p:blipFill>
        <p:spPr/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4" y="5797187"/>
            <a:ext cx="547447" cy="593980"/>
          </a:xfrm>
          <a:prstGeom prst="rect">
            <a:avLst/>
          </a:prstGeom>
        </p:spPr>
      </p:pic>
      <p:pic>
        <p:nvPicPr>
          <p:cNvPr id="111" name="Рисунок 110"/>
          <p:cNvPicPr>
            <a:picLocks noGrp="1" noChangeAspect="1"/>
          </p:cNvPicPr>
          <p:nvPr>
            <p:ph type="pic" sz="quarter" idx="21"/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b="56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859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/>
              <a:t>Чи є у зими зелена барва?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1641"/>
          <a:stretch/>
        </p:blipFill>
        <p:spPr>
          <a:xfrm>
            <a:off x="467544" y="908719"/>
            <a:ext cx="8280920" cy="50879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 smtClean="0"/>
              <a:t>Зимові забави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uk-UA" dirty="0" smtClean="0"/>
              <a:t>Картина Роберта </a:t>
            </a:r>
            <a:r>
              <a:rPr lang="uk-UA" dirty="0" err="1" smtClean="0"/>
              <a:t>Дункана</a:t>
            </a:r>
            <a:endParaRPr lang="uk-UA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" b="689"/>
          <a:stretch/>
        </p:blipFill>
        <p:spPr>
          <a:xfrm>
            <a:off x="899591" y="692696"/>
            <a:ext cx="7362367" cy="54726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9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 smtClean="0"/>
              <a:t>Що робить дівчинка? Чому?</a:t>
            </a: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" b="562"/>
          <a:stretch/>
        </p:blipFill>
        <p:spPr>
          <a:xfrm>
            <a:off x="1281600" y="836712"/>
            <a:ext cx="6800400" cy="53939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Текст 3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</p:spPr>
        <p:txBody>
          <a:bodyPr/>
          <a:lstStyle/>
          <a:p>
            <a:pPr algn="r"/>
            <a:r>
              <a:rPr lang="uk-UA" dirty="0" smtClean="0"/>
              <a:t>Картина Роберта </a:t>
            </a:r>
            <a:r>
              <a:rPr lang="uk-UA" dirty="0" err="1" smtClean="0"/>
              <a:t>Дункана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5135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 smtClean="0"/>
              <a:t>Це справжні сніжинки. Подивіться, які вони тендітні та ніжні. </a:t>
            </a: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" b="839"/>
          <a:stretch/>
        </p:blipFill>
        <p:spPr>
          <a:xfrm>
            <a:off x="179512" y="764704"/>
            <a:ext cx="3524816" cy="3035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14" y="764704"/>
            <a:ext cx="3329850" cy="288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000"/>
            <a:ext cx="2586790" cy="285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881695"/>
            <a:ext cx="2857500" cy="285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2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/>
              <a:t>ЗДО № 4 «Дивосвіт» </a:t>
            </a:r>
            <a:r>
              <a:rPr lang="uk-UA" sz="2000" b="0" i="1" dirty="0"/>
              <a:t>Слобожанської селищної ради, Дніпровський р-н, Дніпровська обл.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3" b="-28"/>
          <a:stretch/>
        </p:blipFill>
        <p:spPr>
          <a:xfrm>
            <a:off x="143333" y="1052736"/>
            <a:ext cx="4572683" cy="2808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96951"/>
            <a:ext cx="4608512" cy="3072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7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864096"/>
          </a:xfrm>
        </p:spPr>
        <p:txBody>
          <a:bodyPr/>
          <a:lstStyle/>
          <a:p>
            <a:r>
              <a:rPr lang="uk-UA" dirty="0" smtClean="0"/>
              <a:t>Розпочинати </a:t>
            </a:r>
            <a:r>
              <a:rPr lang="uk-UA" dirty="0"/>
              <a:t>тематичні тижні зручно, відштовхнувшись від багатопланових сюжетних картин</a:t>
            </a: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42" y="2852936"/>
            <a:ext cx="4248749" cy="3168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08184"/>
            <a:ext cx="4392488" cy="3112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4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/>
              <a:t>ЗДО № 4 «Дивосвіт» </a:t>
            </a:r>
            <a:r>
              <a:rPr lang="uk-UA" b="0" i="1" dirty="0"/>
              <a:t>Слобожанської селищної ради, Дніпровський р-н, Дніпровська обл</a:t>
            </a:r>
            <a:r>
              <a:rPr lang="uk-UA" b="0" i="1" dirty="0" smtClean="0"/>
              <a:t>.</a:t>
            </a: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6562" y="1862826"/>
            <a:ext cx="4860540" cy="324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00808"/>
            <a:ext cx="5148170" cy="3432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7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uk-UA" dirty="0"/>
              <a:t>Як ви вважаєте, коли починається весна? Які її </a:t>
            </a:r>
            <a:r>
              <a:rPr lang="uk-UA" dirty="0" smtClean="0"/>
              <a:t>прикмети</a:t>
            </a:r>
            <a:r>
              <a:rPr lang="uk-UA" dirty="0"/>
              <a:t>?</a:t>
            </a:r>
          </a:p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ru-RU" sz="1400" dirty="0" err="1" smtClean="0"/>
              <a:t>Олександр</a:t>
            </a:r>
            <a:r>
              <a:rPr lang="ru-RU" sz="1400" dirty="0" smtClean="0"/>
              <a:t> </a:t>
            </a:r>
            <a:r>
              <a:rPr lang="ru-RU" sz="1400" dirty="0" err="1" smtClean="0"/>
              <a:t>Чорний</a:t>
            </a:r>
            <a:r>
              <a:rPr lang="ru-RU" sz="1400" dirty="0" smtClean="0"/>
              <a:t> «</a:t>
            </a:r>
            <a:r>
              <a:rPr lang="ru-RU" sz="1400" dirty="0" err="1" smtClean="0"/>
              <a:t>Берізки</a:t>
            </a:r>
            <a:r>
              <a:rPr lang="ru-RU" sz="1400" dirty="0" smtClean="0"/>
              <a:t>. </a:t>
            </a:r>
            <a:r>
              <a:rPr lang="ru-RU" sz="1400" dirty="0" err="1" smtClean="0"/>
              <a:t>Весняні</a:t>
            </a:r>
            <a:r>
              <a:rPr lang="ru-RU" sz="1400" dirty="0" smtClean="0"/>
              <a:t> води»</a:t>
            </a:r>
            <a:endParaRPr lang="uk-UA" sz="14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" b="443"/>
          <a:stretch/>
        </p:blipFill>
        <p:spPr>
          <a:xfrm>
            <a:off x="1259632" y="1052736"/>
            <a:ext cx="6800400" cy="50651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0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 smtClean="0"/>
              <a:t>Яке весняне явище змалював художник? Чому воно буває?</a:t>
            </a: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228"/>
          <a:stretch/>
        </p:blipFill>
        <p:spPr>
          <a:xfrm>
            <a:off x="611560" y="764704"/>
            <a:ext cx="7920880" cy="52056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ru-RU" sz="1400" dirty="0"/>
              <a:t>Романов </a:t>
            </a:r>
            <a:r>
              <a:rPr lang="ru-RU" sz="1400" dirty="0" smtClean="0"/>
              <a:t>Роман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6822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2016224"/>
          </a:xfrm>
        </p:spPr>
        <p:txBody>
          <a:bodyPr/>
          <a:lstStyle/>
          <a:p>
            <a:r>
              <a:rPr lang="ru-RU" b="0" u="sng" dirty="0" smtClean="0"/>
              <a:t>Але </a:t>
            </a:r>
            <a:r>
              <a:rPr lang="ru-RU" b="0" dirty="0" smtClean="0"/>
              <a:t>все-таки </a:t>
            </a:r>
            <a:r>
              <a:rPr lang="ru-RU" b="0" dirty="0" err="1"/>
              <a:t>існують</a:t>
            </a:r>
            <a:r>
              <a:rPr lang="ru-RU" b="0" dirty="0"/>
              <a:t> </a:t>
            </a:r>
            <a:r>
              <a:rPr lang="ru-RU" b="0" dirty="0" err="1"/>
              <a:t>проблеми</a:t>
            </a:r>
            <a:r>
              <a:rPr lang="ru-RU" b="0" dirty="0"/>
              <a:t> в межах </a:t>
            </a:r>
            <a:r>
              <a:rPr lang="ru-RU" b="0" dirty="0" err="1"/>
              <a:t>однієї</a:t>
            </a:r>
            <a:r>
              <a:rPr lang="ru-RU" b="0" dirty="0"/>
              <a:t> науки (тому й є </a:t>
            </a:r>
            <a:r>
              <a:rPr lang="ru-RU" b="0" dirty="0" err="1"/>
              <a:t>спеціалізація</a:t>
            </a:r>
            <a:r>
              <a:rPr lang="ru-RU" b="0" dirty="0"/>
              <a:t>, тому й науки </a:t>
            </a:r>
            <a:r>
              <a:rPr lang="ru-RU" b="0" dirty="0" err="1"/>
              <a:t>різні</a:t>
            </a:r>
            <a:r>
              <a:rPr lang="ru-RU" b="0" dirty="0"/>
              <a:t>). Тому </a:t>
            </a:r>
            <a:r>
              <a:rPr lang="ru-RU" b="0" dirty="0" smtClean="0"/>
              <a:t>й </a:t>
            </a:r>
            <a:r>
              <a:rPr lang="ru-RU" dirty="0" err="1" smtClean="0"/>
              <a:t>інтеграція</a:t>
            </a:r>
            <a:r>
              <a:rPr lang="ru-RU" dirty="0" smtClean="0"/>
              <a:t> </a:t>
            </a:r>
            <a:r>
              <a:rPr lang="ru-RU" dirty="0"/>
              <a:t>не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суцільною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2492896"/>
            <a:ext cx="5616624" cy="408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145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uk-UA" dirty="0"/>
              <a:t>Що це за квіти? Як називаються</a:t>
            </a:r>
            <a:r>
              <a:rPr lang="uk-UA" dirty="0" smtClean="0"/>
              <a:t>? </a:t>
            </a:r>
            <a:r>
              <a:rPr lang="uk-UA" dirty="0"/>
              <a:t>Чому ці квіточки </a:t>
            </a:r>
            <a:r>
              <a:rPr lang="uk-UA" dirty="0" smtClean="0"/>
              <a:t>називають провісниками </a:t>
            </a:r>
            <a:r>
              <a:rPr lang="uk-UA" dirty="0"/>
              <a:t>весни</a:t>
            </a:r>
            <a:r>
              <a:rPr lang="uk-UA" dirty="0" smtClean="0"/>
              <a:t>?</a:t>
            </a: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 b="1011"/>
          <a:stretch/>
        </p:blipFill>
        <p:spPr>
          <a:xfrm>
            <a:off x="899592" y="1052736"/>
            <a:ext cx="7416824" cy="5064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uk-UA" sz="1400" dirty="0" err="1"/>
              <a:t>Павел</a:t>
            </a:r>
            <a:r>
              <a:rPr lang="uk-UA" sz="1400" dirty="0"/>
              <a:t> Є</a:t>
            </a:r>
            <a:r>
              <a:rPr lang="uk-UA" sz="1400" dirty="0" smtClean="0"/>
              <a:t>ськов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5319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uk-UA" dirty="0"/>
              <a:t>Як горобчики </a:t>
            </a:r>
            <a:r>
              <a:rPr lang="uk-UA" dirty="0" smtClean="0"/>
              <a:t>зустрічають </a:t>
            </a:r>
            <a:r>
              <a:rPr lang="uk-UA" dirty="0"/>
              <a:t>весну</a:t>
            </a:r>
            <a:r>
              <a:rPr lang="uk-UA" dirty="0" smtClean="0"/>
              <a:t>? Який </a:t>
            </a:r>
            <a:r>
              <a:rPr lang="uk-UA" dirty="0"/>
              <a:t>у них настрій? Про що вони цвірінькають?</a:t>
            </a:r>
          </a:p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uk-UA" sz="1400" dirty="0" smtClean="0"/>
              <a:t>Олександр Прокопенко «Горобці»</a:t>
            </a:r>
            <a:endParaRPr lang="uk-UA" sz="14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r="982"/>
          <a:stretch/>
        </p:blipFill>
        <p:spPr>
          <a:xfrm>
            <a:off x="179512" y="1196752"/>
            <a:ext cx="8749705" cy="4464496"/>
          </a:xfrm>
        </p:spPr>
      </p:pic>
    </p:spTree>
    <p:extLst>
      <p:ext uri="{BB962C8B-B14F-4D97-AF65-F5344CB8AC3E}">
        <p14:creationId xmlns:p14="http://schemas.microsoft.com/office/powerpoint/2010/main" val="4383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/>
              <a:t>Чи можна сказати, що літо смачне? Яке літо на </a:t>
            </a:r>
            <a:r>
              <a:rPr lang="uk-UA" dirty="0" smtClean="0"/>
              <a:t>СМАК?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790"/>
          <a:stretch/>
        </p:blipFill>
        <p:spPr>
          <a:xfrm>
            <a:off x="251520" y="836712"/>
            <a:ext cx="8640960" cy="5204284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83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760857"/>
          </a:xfrm>
        </p:spPr>
        <p:txBody>
          <a:bodyPr/>
          <a:lstStyle/>
          <a:p>
            <a:r>
              <a:rPr lang="uk-UA" dirty="0"/>
              <a:t>Які фрукти </a:t>
            </a:r>
            <a:r>
              <a:rPr lang="uk-UA" dirty="0" smtClean="0"/>
              <a:t>можна </a:t>
            </a:r>
            <a:r>
              <a:rPr lang="uk-UA" dirty="0"/>
              <a:t>побачити тільки літом? А які достигають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і </a:t>
            </a:r>
            <a:r>
              <a:rPr lang="uk-UA" dirty="0"/>
              <a:t>в інші пори року?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 err="1" smtClean="0"/>
              <a:t>Клікніть</a:t>
            </a:r>
            <a:r>
              <a:rPr lang="ru-RU" dirty="0" smtClean="0"/>
              <a:t> на фото, </a:t>
            </a:r>
            <a:r>
              <a:rPr lang="ru-RU" dirty="0" err="1" smtClean="0"/>
              <a:t>побачите</a:t>
            </a:r>
            <a:r>
              <a:rPr lang="ru-RU" dirty="0" smtClean="0"/>
              <a:t> </a:t>
            </a:r>
            <a:r>
              <a:rPr lang="ru-RU" dirty="0" err="1" smtClean="0"/>
              <a:t>відповідь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882" y="3374597"/>
            <a:ext cx="1933553" cy="2789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74597"/>
            <a:ext cx="2406746" cy="2655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94137"/>
            <a:ext cx="2108311" cy="2303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754250"/>
            <a:ext cx="2093207" cy="2371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995556"/>
            <a:ext cx="2736304" cy="2267223"/>
          </a:xfrm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9" b="-5358"/>
          <a:stretch/>
        </p:blipFill>
        <p:spPr>
          <a:xfrm>
            <a:off x="-66506" y="915961"/>
            <a:ext cx="3735931" cy="2946592"/>
          </a:xfrm>
        </p:spPr>
      </p:pic>
    </p:spTree>
    <p:extLst>
      <p:ext uri="{BB962C8B-B14F-4D97-AF65-F5344CB8AC3E}">
        <p14:creationId xmlns:p14="http://schemas.microsoft.com/office/powerpoint/2010/main" val="41339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/>
              <a:t>Які </a:t>
            </a:r>
            <a:r>
              <a:rPr lang="uk-UA" dirty="0" smtClean="0"/>
              <a:t>ягоди можна </a:t>
            </a:r>
            <a:r>
              <a:rPr lang="uk-UA" dirty="0"/>
              <a:t>побачити тільки літом? А які достигають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і </a:t>
            </a:r>
            <a:r>
              <a:rPr lang="uk-UA" dirty="0"/>
              <a:t>в інші пори року?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 err="1"/>
              <a:t>Клікніть</a:t>
            </a:r>
            <a:r>
              <a:rPr lang="ru-RU" dirty="0"/>
              <a:t> на фото, </a:t>
            </a:r>
            <a:r>
              <a:rPr lang="ru-RU" dirty="0" err="1"/>
              <a:t>побачите</a:t>
            </a:r>
            <a:r>
              <a:rPr lang="ru-RU" dirty="0"/>
              <a:t> </a:t>
            </a:r>
            <a:r>
              <a:rPr lang="ru-RU" dirty="0" err="1"/>
              <a:t>відповідь</a:t>
            </a:r>
            <a:endParaRPr lang="uk-UA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1891"/>
            <a:ext cx="2137022" cy="2070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14" y="830084"/>
            <a:ext cx="2195993" cy="27257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2" y="3789040"/>
            <a:ext cx="3170584" cy="24595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2" y="3520070"/>
            <a:ext cx="3121158" cy="23865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0"/>
          <a:stretch/>
        </p:blipFill>
        <p:spPr>
          <a:xfrm>
            <a:off x="5292080" y="620688"/>
            <a:ext cx="3388069" cy="3524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10" y="3665834"/>
            <a:ext cx="2664296" cy="224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4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844824"/>
            <a:ext cx="669927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А</a:t>
            </a:r>
            <a:r>
              <a:rPr kumimoji="0" lang="uk-UA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uk-UA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BD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чим </a:t>
            </a:r>
            <a:r>
              <a:rPr kumimoji="0" lang="uk-UA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ПАХНЕ </a:t>
            </a:r>
            <a:br>
              <a:rPr kumimoji="0" lang="uk-UA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</a:br>
            <a:r>
              <a:rPr kumimoji="0" lang="uk-UA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літо</a:t>
            </a:r>
            <a:r>
              <a:rPr kumimoji="0" lang="uk-UA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?</a:t>
            </a:r>
            <a:endParaRPr kumimoji="0" lang="uk-UA" sz="8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247720" y="4869160"/>
            <a:ext cx="5896280" cy="57541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ru-RU" sz="2200" b="1" i="1" kern="1200" dirty="0" smtClean="0">
                <a:solidFill>
                  <a:srgbClr val="00B050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Автор вірша </a:t>
            </a: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Ольга </a:t>
            </a:r>
            <a:r>
              <a:rPr kumimoji="0" lang="uk-UA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Тимофеєва</a:t>
            </a:r>
            <a:endParaRPr kumimoji="0" lang="uk-UA" sz="2200" b="1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uk-UA" sz="22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18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/>
              <a:t>Червоними щічками </a:t>
            </a:r>
            <a:r>
              <a:rPr lang="uk-UA" dirty="0" smtClean="0"/>
              <a:t>помідорів</a:t>
            </a:r>
            <a:endParaRPr lang="uk-UA" dirty="0"/>
          </a:p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b="8677"/>
          <a:stretch>
            <a:fillRect/>
          </a:stretch>
        </p:blipFill>
        <p:spPr>
          <a:xfrm>
            <a:off x="539552" y="476672"/>
            <a:ext cx="8064896" cy="4176464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287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/>
              <a:t>Зеленим хвостиком </a:t>
            </a:r>
            <a:r>
              <a:rPr lang="uk-UA" dirty="0" smtClean="0"/>
              <a:t>огірка</a:t>
            </a:r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t="7881" r="472" b="23063"/>
          <a:stretch/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496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/>
              <a:t>Золотистим серпиком диньки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t="9544" r="-315" b="1393"/>
          <a:stretch/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7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/>
              <a:t>Медовим очком кавуна</a:t>
            </a:r>
          </a:p>
          <a:p>
            <a:r>
              <a:rPr lang="uk-UA" dirty="0"/>
              <a:t>На твоєму личку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6" b="1115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39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95536" y="332656"/>
            <a:ext cx="4608512" cy="4824536"/>
          </a:xfrm>
        </p:spPr>
        <p:txBody>
          <a:bodyPr/>
          <a:lstStyle/>
          <a:p>
            <a:r>
              <a:rPr lang="uk-UA" b="0" dirty="0" smtClean="0"/>
              <a:t>Є науки, які будуються </a:t>
            </a:r>
            <a:r>
              <a:rPr lang="uk-UA" b="0" dirty="0" smtClean="0"/>
              <a:t/>
            </a:r>
            <a:br>
              <a:rPr lang="uk-UA" b="0" dirty="0" smtClean="0"/>
            </a:br>
            <a:r>
              <a:rPr lang="uk-UA" b="0" dirty="0" smtClean="0"/>
              <a:t>за </a:t>
            </a:r>
            <a:r>
              <a:rPr lang="uk-UA" b="0" dirty="0" smtClean="0"/>
              <a:t>принципом піраміди — наприклад, </a:t>
            </a:r>
            <a:r>
              <a:rPr lang="uk-UA" dirty="0" smtClean="0"/>
              <a:t>МАТЕМАТИКА, — </a:t>
            </a:r>
            <a:r>
              <a:rPr lang="uk-UA" b="0" dirty="0" smtClean="0"/>
              <a:t>їх </a:t>
            </a:r>
            <a:r>
              <a:rPr lang="uk-UA" u="sng" dirty="0" smtClean="0"/>
              <a:t>складно інтегрувати повністю</a:t>
            </a:r>
          </a:p>
          <a:p>
            <a:r>
              <a:rPr lang="uk-UA" dirty="0" smtClean="0"/>
              <a:t>Тому </a:t>
            </a:r>
            <a:r>
              <a:rPr lang="uk-UA" u="sng" dirty="0" smtClean="0"/>
              <a:t>частина матеріалу </a:t>
            </a:r>
            <a:r>
              <a:rPr lang="uk-UA" dirty="0" smtClean="0"/>
              <a:t>виноситься за межі тематичних тижнів</a:t>
            </a:r>
            <a:endParaRPr lang="uk-UA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b="-2139"/>
          <a:stretch/>
        </p:blipFill>
        <p:spPr>
          <a:xfrm>
            <a:off x="4139952" y="620688"/>
            <a:ext cx="3528392" cy="61457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0648"/>
            <a:ext cx="2055720" cy="1441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10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15" y="108220"/>
            <a:ext cx="742816" cy="737102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5042" r="4971" b="4477"/>
          <a:stretch/>
        </p:blipFill>
        <p:spPr>
          <a:xfrm rot="5400000">
            <a:off x="1509872" y="264285"/>
            <a:ext cx="6124256" cy="6082763"/>
          </a:xfrm>
        </p:spPr>
      </p:pic>
      <p:pic>
        <p:nvPicPr>
          <p:cNvPr id="6" name="Рисунок 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120898"/>
            <a:ext cx="688432" cy="680519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6120898"/>
            <a:ext cx="688432" cy="680519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uk-UA" sz="1400" dirty="0"/>
              <a:t>Художник </a:t>
            </a:r>
            <a:r>
              <a:rPr lang="uk-UA" sz="1400" dirty="0" err="1" smtClean="0"/>
              <a:t>Яцек</a:t>
            </a:r>
            <a:r>
              <a:rPr lang="uk-UA" sz="1400" dirty="0" smtClean="0"/>
              <a:t> </a:t>
            </a:r>
            <a:r>
              <a:rPr lang="uk-UA" sz="1400" dirty="0" err="1" smtClean="0"/>
              <a:t>Єрка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51145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837" r="723" b="719"/>
          <a:stretch/>
        </p:blipFill>
        <p:spPr>
          <a:xfrm>
            <a:off x="1049920" y="332656"/>
            <a:ext cx="7044162" cy="5839398"/>
          </a:xfrm>
        </p:spPr>
      </p:pic>
      <p:sp>
        <p:nvSpPr>
          <p:cNvPr id="7" name="Текст 8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</p:spPr>
        <p:txBody>
          <a:bodyPr/>
          <a:lstStyle/>
          <a:p>
            <a:pPr algn="r"/>
            <a:r>
              <a:rPr lang="uk-UA" sz="1400" dirty="0"/>
              <a:t>Художник </a:t>
            </a:r>
            <a:r>
              <a:rPr lang="uk-UA" sz="1400" dirty="0" err="1" smtClean="0"/>
              <a:t>Яцек</a:t>
            </a:r>
            <a:r>
              <a:rPr lang="uk-UA" sz="1400" dirty="0" smtClean="0"/>
              <a:t> </a:t>
            </a:r>
            <a:r>
              <a:rPr lang="uk-UA" sz="1400" dirty="0" err="1" smtClean="0"/>
              <a:t>Єрка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8571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3" y="692697"/>
            <a:ext cx="8184474" cy="5112568"/>
          </a:xfrm>
        </p:spPr>
      </p:pic>
      <p:sp>
        <p:nvSpPr>
          <p:cNvPr id="7" name="Текст 8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</p:spPr>
        <p:txBody>
          <a:bodyPr/>
          <a:lstStyle/>
          <a:p>
            <a:pPr algn="r"/>
            <a:r>
              <a:rPr lang="uk-UA" sz="1400" dirty="0"/>
              <a:t>Художник </a:t>
            </a:r>
            <a:r>
              <a:rPr lang="uk-UA" sz="1400" dirty="0" err="1" smtClean="0"/>
              <a:t>Яцек</a:t>
            </a:r>
            <a:r>
              <a:rPr lang="uk-UA" sz="1400" dirty="0" smtClean="0"/>
              <a:t> </a:t>
            </a:r>
            <a:r>
              <a:rPr lang="uk-UA" sz="1400" dirty="0" err="1" smtClean="0"/>
              <a:t>Єрка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96646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82" y="260650"/>
            <a:ext cx="6677836" cy="5976662"/>
          </a:xfrm>
        </p:spPr>
      </p:pic>
      <p:sp>
        <p:nvSpPr>
          <p:cNvPr id="7" name="Текст 8"/>
          <p:cNvSpPr>
            <a:spLocks noGrp="1"/>
          </p:cNvSpPr>
          <p:nvPr>
            <p:ph type="body" sz="quarter" idx="16"/>
          </p:nvPr>
        </p:nvSpPr>
        <p:spPr>
          <a:xfrm>
            <a:off x="1403648" y="6381328"/>
            <a:ext cx="6336704" cy="360239"/>
          </a:xfrm>
        </p:spPr>
        <p:txBody>
          <a:bodyPr/>
          <a:lstStyle/>
          <a:p>
            <a:pPr algn="r"/>
            <a:r>
              <a:rPr lang="uk-UA" sz="1400" dirty="0"/>
              <a:t>Художник </a:t>
            </a:r>
            <a:r>
              <a:rPr lang="uk-UA" sz="1400" dirty="0" err="1" smtClean="0"/>
              <a:t>Яцек</a:t>
            </a:r>
            <a:r>
              <a:rPr lang="uk-UA" sz="1400" dirty="0" smtClean="0"/>
              <a:t> </a:t>
            </a:r>
            <a:r>
              <a:rPr lang="uk-UA" sz="1400" dirty="0" err="1" smtClean="0"/>
              <a:t>Єрка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78610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179512" y="188640"/>
            <a:ext cx="8640960" cy="576263"/>
          </a:xfrm>
        </p:spPr>
        <p:txBody>
          <a:bodyPr/>
          <a:lstStyle/>
          <a:p>
            <a:r>
              <a:rPr lang="uk-UA" dirty="0"/>
              <a:t>Гра «Почуй погоду</a:t>
            </a:r>
            <a:r>
              <a:rPr lang="uk-UA" dirty="0" smtClean="0"/>
              <a:t>» (Що ми вдягнемо? Що візьмемо з собою?)</a:t>
            </a:r>
            <a:endParaRPr lang="uk-UA" dirty="0"/>
          </a:p>
          <a:p>
            <a:endParaRPr lang="uk-UA" dirty="0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7871"/>
          <a:stretch>
            <a:fillRect/>
          </a:stretch>
        </p:blipFill>
        <p:spPr>
          <a:xfrm>
            <a:off x="467544" y="836712"/>
            <a:ext cx="6800400" cy="3816424"/>
          </a:xfrm>
        </p:spPr>
      </p:pic>
      <p:sp>
        <p:nvSpPr>
          <p:cNvPr id="8" name="Рисунок 7"/>
          <p:cNvSpPr>
            <a:spLocks noGrp="1"/>
          </p:cNvSpPr>
          <p:nvPr>
            <p:ph type="pic" sz="quarter" idx="20"/>
          </p:nvPr>
        </p:nvSpPr>
        <p:spPr>
          <a:xfrm>
            <a:off x="3852069" y="5723258"/>
            <a:ext cx="647923" cy="431453"/>
          </a:xfrm>
        </p:spPr>
      </p:sp>
      <p:sp>
        <p:nvSpPr>
          <p:cNvPr id="9" name="Рисунок 8"/>
          <p:cNvSpPr>
            <a:spLocks noGrp="1"/>
          </p:cNvSpPr>
          <p:nvPr>
            <p:ph type="pic" sz="quarter" idx="21"/>
          </p:nvPr>
        </p:nvSpPr>
        <p:spPr>
          <a:xfrm>
            <a:off x="4644157" y="5723258"/>
            <a:ext cx="647923" cy="431453"/>
          </a:xfrm>
        </p:spPr>
      </p:sp>
      <p:sp>
        <p:nvSpPr>
          <p:cNvPr id="10" name="Рисунок 9"/>
          <p:cNvSpPr>
            <a:spLocks noGrp="1"/>
          </p:cNvSpPr>
          <p:nvPr>
            <p:ph type="pic" sz="quarter" idx="22"/>
          </p:nvPr>
        </p:nvSpPr>
        <p:spPr>
          <a:xfrm>
            <a:off x="5436245" y="5723258"/>
            <a:ext cx="647923" cy="431453"/>
          </a:xfrm>
        </p:spPr>
      </p:sp>
      <p:sp>
        <p:nvSpPr>
          <p:cNvPr id="11" name="Рисунок 10"/>
          <p:cNvSpPr>
            <a:spLocks noGrp="1"/>
          </p:cNvSpPr>
          <p:nvPr>
            <p:ph type="pic" sz="quarter" idx="23"/>
          </p:nvPr>
        </p:nvSpPr>
        <p:spPr>
          <a:xfrm>
            <a:off x="6228333" y="5723258"/>
            <a:ext cx="647923" cy="431453"/>
          </a:xfrm>
        </p:spPr>
      </p:sp>
      <p:sp>
        <p:nvSpPr>
          <p:cNvPr id="12" name="Рисунок 11"/>
          <p:cNvSpPr>
            <a:spLocks noGrp="1"/>
          </p:cNvSpPr>
          <p:nvPr>
            <p:ph type="pic" sz="quarter" idx="24"/>
          </p:nvPr>
        </p:nvSpPr>
        <p:spPr>
          <a:xfrm>
            <a:off x="7020421" y="5723258"/>
            <a:ext cx="647923" cy="431453"/>
          </a:xfrm>
        </p:spPr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4" t="7027" r="3324" b="8663"/>
          <a:stretch/>
        </p:blipFill>
        <p:spPr>
          <a:xfrm>
            <a:off x="3563888" y="2708920"/>
            <a:ext cx="3432569" cy="3106857"/>
          </a:xfrm>
          <a:prstGeom prst="rect">
            <a:avLst/>
          </a:prstGeom>
          <a:effectLst/>
        </p:spPr>
      </p:pic>
      <p:sp>
        <p:nvSpPr>
          <p:cNvPr id="22" name="Текст 3"/>
          <p:cNvSpPr>
            <a:spLocks noGrp="1"/>
          </p:cNvSpPr>
          <p:nvPr>
            <p:ph type="body" sz="quarter" idx="16"/>
          </p:nvPr>
        </p:nvSpPr>
        <p:spPr>
          <a:xfrm>
            <a:off x="1403648" y="6227314"/>
            <a:ext cx="6336704" cy="720080"/>
          </a:xfrm>
        </p:spPr>
        <p:txBody>
          <a:bodyPr/>
          <a:lstStyle/>
          <a:p>
            <a:r>
              <a:rPr lang="uk-UA" dirty="0" err="1" smtClean="0"/>
              <a:t>Клікайте</a:t>
            </a:r>
            <a:r>
              <a:rPr lang="uk-UA" dirty="0" smtClean="0"/>
              <a:t> </a:t>
            </a:r>
            <a:r>
              <a:rPr lang="uk-UA" dirty="0"/>
              <a:t>на маленьких зображеннях внизу, </a:t>
            </a:r>
            <a:r>
              <a:rPr lang="uk-UA" dirty="0" smtClean="0"/>
              <a:t>з</a:t>
            </a:r>
            <a:r>
              <a:rPr lang="en-US" dirty="0"/>
              <a:t>’</a:t>
            </a:r>
            <a:r>
              <a:rPr lang="uk-UA" dirty="0" smtClean="0"/>
              <a:t>являться великі; </a:t>
            </a:r>
            <a:r>
              <a:rPr lang="uk-UA" dirty="0" err="1" smtClean="0"/>
              <a:t>клікайте</a:t>
            </a:r>
            <a:r>
              <a:rPr lang="uk-UA" dirty="0" smtClean="0"/>
              <a:t> на взутті, побачите відповідь</a:t>
            </a:r>
            <a:endParaRPr lang="uk-UA" dirty="0"/>
          </a:p>
        </p:txBody>
      </p:sp>
      <p:pic>
        <p:nvPicPr>
          <p:cNvPr id="23" name="Picture 31" descr="Pust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08" y="6091990"/>
            <a:ext cx="708876" cy="721386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619" y="6091990"/>
            <a:ext cx="708877" cy="721386"/>
          </a:xfrm>
          <a:prstGeom prst="rect">
            <a:avLst/>
          </a:prstGeo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17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" r="820"/>
          <a:stretch>
            <a:fillRect/>
          </a:stretch>
        </p:blipFill>
        <p:spPr>
          <a:xfrm>
            <a:off x="1475805" y="5723258"/>
            <a:ext cx="647923" cy="431453"/>
          </a:xfrm>
        </p:spPr>
      </p:pic>
      <p:pic>
        <p:nvPicPr>
          <p:cNvPr id="19" name="Рисунок 18"/>
          <p:cNvPicPr>
            <a:picLocks noGrp="1" noChangeAspect="1"/>
          </p:cNvPicPr>
          <p:nvPr>
            <p:ph type="pic" sz="quarter" idx="18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 b="5496"/>
          <a:stretch>
            <a:fillRect/>
          </a:stretch>
        </p:blipFill>
        <p:spPr>
          <a:xfrm>
            <a:off x="2267893" y="5723258"/>
            <a:ext cx="647923" cy="43145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5" b="18948"/>
          <a:stretch/>
        </p:blipFill>
        <p:spPr>
          <a:xfrm>
            <a:off x="3059981" y="5589240"/>
            <a:ext cx="647923" cy="565471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" b="1026"/>
          <a:stretch/>
        </p:blipFill>
        <p:spPr>
          <a:xfrm>
            <a:off x="7236296" y="4164866"/>
            <a:ext cx="1752091" cy="1928430"/>
          </a:xfrm>
          <a:prstGeom prst="rect">
            <a:avLst/>
          </a:prstGeom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" b="2439"/>
          <a:stretch/>
        </p:blipFill>
        <p:spPr>
          <a:xfrm>
            <a:off x="7371115" y="3031129"/>
            <a:ext cx="1617271" cy="1133737"/>
          </a:xfrm>
          <a:prstGeom prst="rect">
            <a:avLst/>
          </a:prstGeom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b="314"/>
          <a:stretch>
            <a:fillRect/>
          </a:stretch>
        </p:blipFill>
        <p:spPr>
          <a:xfrm>
            <a:off x="7265467" y="1826433"/>
            <a:ext cx="1829102" cy="1026503"/>
          </a:xfrm>
          <a:prstGeom prst="rect">
            <a:avLst/>
          </a:prstGeom>
          <a:effectLst/>
        </p:spPr>
      </p:pic>
      <p:pic>
        <p:nvPicPr>
          <p:cNvPr id="21" name="Deti-Online.com - Дождь в лес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600" y="4869160"/>
            <a:ext cx="609600" cy="6096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83990"/>
            <a:ext cx="1907704" cy="98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70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 smtClean="0"/>
              <a:t>Знайди вітер на фотографії. У який бік він </a:t>
            </a:r>
            <a:r>
              <a:rPr lang="uk-UA" dirty="0" err="1" smtClean="0"/>
              <a:t>дме</a:t>
            </a:r>
            <a:r>
              <a:rPr lang="uk-UA" dirty="0" smtClean="0"/>
              <a:t>? Чому?</a:t>
            </a: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t="9473" r="151" b="488"/>
          <a:stretch/>
        </p:blipFill>
        <p:spPr>
          <a:xfrm>
            <a:off x="611559" y="764704"/>
            <a:ext cx="7866541" cy="5312550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971600" y="6237312"/>
            <a:ext cx="7272808" cy="476672"/>
          </a:xfrm>
        </p:spPr>
        <p:txBody>
          <a:bodyPr/>
          <a:lstStyle/>
          <a:p>
            <a:r>
              <a:rPr lang="uk-UA" dirty="0" err="1" smtClean="0"/>
              <a:t>Клікніть</a:t>
            </a:r>
            <a:r>
              <a:rPr lang="uk-UA" dirty="0" smtClean="0"/>
              <a:t> на екрані, з</a:t>
            </a:r>
            <a:r>
              <a:rPr lang="en-US" dirty="0" smtClean="0"/>
              <a:t>’</a:t>
            </a:r>
            <a:r>
              <a:rPr lang="uk-UA" dirty="0" smtClean="0"/>
              <a:t>явиться кулька; </a:t>
            </a:r>
            <a:r>
              <a:rPr lang="uk-UA" dirty="0" err="1" smtClean="0"/>
              <a:t>клікніть</a:t>
            </a:r>
            <a:r>
              <a:rPr lang="uk-UA" dirty="0" smtClean="0"/>
              <a:t> на ній і вона полетить</a:t>
            </a:r>
            <a:endParaRPr lang="uk-UA" dirty="0"/>
          </a:p>
        </p:txBody>
      </p:sp>
      <p:pic>
        <p:nvPicPr>
          <p:cNvPr id="6" name="Picture 31" descr="Pu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08" y="6091990"/>
            <a:ext cx="708876" cy="721386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619" y="6091990"/>
            <a:ext cx="708877" cy="721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95" y="847119"/>
            <a:ext cx="1090115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2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95725E-6 L -0.63143 0.000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8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b="2378"/>
          <a:stretch/>
        </p:blipFill>
        <p:spPr>
          <a:xfrm>
            <a:off x="323528" y="692696"/>
            <a:ext cx="6236492" cy="4104456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Рисунок 7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9" name="Рисунок 8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10" name="Рисунок 9"/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11" name="Рисунок 10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2" name="Рисунок 1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13" name="Текст 1"/>
          <p:cNvSpPr>
            <a:spLocks noGrp="1"/>
          </p:cNvSpPr>
          <p:nvPr>
            <p:ph type="body" sz="quarter" idx="15"/>
          </p:nvPr>
        </p:nvSpPr>
        <p:spPr>
          <a:xfrm>
            <a:off x="179512" y="188640"/>
            <a:ext cx="8712968" cy="576263"/>
          </a:xfrm>
        </p:spPr>
        <p:txBody>
          <a:bodyPr/>
          <a:lstStyle/>
          <a:p>
            <a:r>
              <a:rPr lang="uk-UA" dirty="0"/>
              <a:t>Гра «Почуй погоду</a:t>
            </a:r>
            <a:r>
              <a:rPr lang="uk-UA" dirty="0" smtClean="0"/>
              <a:t>» (Що ми вдягнемо? Що візьмемо з собою?)</a:t>
            </a:r>
            <a:endParaRPr lang="uk-UA" dirty="0"/>
          </a:p>
          <a:p>
            <a:endParaRPr lang="uk-UA" dirty="0"/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1403648" y="6227314"/>
            <a:ext cx="6336704" cy="72008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Клікайте</a:t>
            </a:r>
            <a:r>
              <a:rPr kumimoji="0" lang="uk-UA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на маленьких зображеннях внизу, з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’</a:t>
            </a:r>
            <a:r>
              <a:rPr kumimoji="0" lang="uk-UA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являться великі; </a:t>
            </a:r>
            <a:r>
              <a:rPr kumimoji="0" lang="uk-UA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клікайте</a:t>
            </a:r>
            <a:r>
              <a:rPr kumimoji="0" lang="uk-UA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на одягу, побачите відповідь</a:t>
            </a:r>
            <a:endParaRPr kumimoji="0" lang="uk-UA" sz="18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32" name="Picture 31" descr="Pust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08" y="6091990"/>
            <a:ext cx="708876" cy="721386"/>
          </a:xfrm>
          <a:prstGeom prst="rect">
            <a:avLst/>
          </a:prstGeom>
        </p:spPr>
      </p:pic>
      <p:pic>
        <p:nvPicPr>
          <p:cNvPr id="34" name="Рисунок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619" y="6091990"/>
            <a:ext cx="708877" cy="721386"/>
          </a:xfrm>
          <a:prstGeom prst="rect">
            <a:avLst/>
          </a:prstGeom>
        </p:spPr>
      </p:pic>
      <p:pic>
        <p:nvPicPr>
          <p:cNvPr id="31" name="Ve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4984992"/>
            <a:ext cx="609600" cy="609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b="2760"/>
          <a:stretch/>
        </p:blipFill>
        <p:spPr>
          <a:xfrm>
            <a:off x="7118204" y="688349"/>
            <a:ext cx="2111211" cy="2242325"/>
          </a:xfrm>
          <a:prstGeom prst="rect">
            <a:avLst/>
          </a:prstGeom>
          <a:effectLst/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8" t="6468" r="15124" b="3573"/>
          <a:stretch/>
        </p:blipFill>
        <p:spPr>
          <a:xfrm>
            <a:off x="5777632" y="3336289"/>
            <a:ext cx="1493254" cy="1953503"/>
          </a:xfrm>
          <a:prstGeom prst="rect">
            <a:avLst/>
          </a:prstGeom>
          <a:effec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t="5420" r="8269"/>
          <a:stretch/>
        </p:blipFill>
        <p:spPr>
          <a:xfrm>
            <a:off x="5580882" y="1813858"/>
            <a:ext cx="1690004" cy="132065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8821" r="12742" b="12698"/>
          <a:stretch/>
        </p:blipFill>
        <p:spPr>
          <a:xfrm>
            <a:off x="6438422" y="625069"/>
            <a:ext cx="884692" cy="96421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932" y="3063497"/>
            <a:ext cx="1191777" cy="105273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959903"/>
            <a:ext cx="1800200" cy="18677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" b="1026"/>
          <a:stretch/>
        </p:blipFill>
        <p:spPr>
          <a:xfrm>
            <a:off x="7236296" y="3717032"/>
            <a:ext cx="1752091" cy="1928430"/>
          </a:xfrm>
          <a:prstGeom prst="rect">
            <a:avLst/>
          </a:prstGeom>
          <a:effectLst/>
        </p:spPr>
      </p:pic>
      <p:pic>
        <p:nvPicPr>
          <p:cNvPr id="29" name="Рисунок 28"/>
          <p:cNvPicPr>
            <a:picLocks noGrp="1" noChangeAspect="1"/>
          </p:cNvPicPr>
          <p:nvPr>
            <p:ph type="pic" sz="quarter" idx="17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1475805" y="5877272"/>
            <a:ext cx="647923" cy="438247"/>
          </a:xfr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" b="804"/>
          <a:stretch/>
        </p:blipFill>
        <p:spPr>
          <a:xfrm>
            <a:off x="2267893" y="5661248"/>
            <a:ext cx="647923" cy="720080"/>
          </a:xfrm>
        </p:spPr>
      </p:pic>
    </p:spTree>
    <p:extLst>
      <p:ext uri="{BB962C8B-B14F-4D97-AF65-F5344CB8AC3E}">
        <p14:creationId xmlns:p14="http://schemas.microsoft.com/office/powerpoint/2010/main" val="4039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616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179512" y="188640"/>
            <a:ext cx="8496944" cy="576263"/>
          </a:xfrm>
        </p:spPr>
        <p:txBody>
          <a:bodyPr/>
          <a:lstStyle/>
          <a:p>
            <a:r>
              <a:rPr lang="uk-UA" dirty="0" smtClean="0"/>
              <a:t>Що варто взяти на вулицю?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uk-UA" dirty="0" err="1" smtClean="0"/>
              <a:t>Клікайте</a:t>
            </a:r>
            <a:r>
              <a:rPr lang="uk-UA" dirty="0" smtClean="0"/>
              <a:t> на зображеннях, побачите відповідь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4704523" cy="3528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12" y="-27384"/>
            <a:ext cx="4762500" cy="3171825"/>
          </a:xfrm>
          <a:prstGeom prst="rect">
            <a:avLst/>
          </a:prstGeom>
        </p:spPr>
      </p:pic>
      <p:pic>
        <p:nvPicPr>
          <p:cNvPr id="11" name="Picture 31" descr="Pust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08" y="6091990"/>
            <a:ext cx="708876" cy="721386"/>
          </a:xfrm>
          <a:prstGeom prst="rect">
            <a:avLst/>
          </a:prstGeom>
        </p:spPr>
      </p:pic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619" y="6091990"/>
            <a:ext cx="708877" cy="721386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1" b="-1458"/>
          <a:stretch/>
        </p:blipFill>
        <p:spPr>
          <a:xfrm>
            <a:off x="1331640" y="3224427"/>
            <a:ext cx="3456384" cy="29556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" b="6290"/>
          <a:stretch/>
        </p:blipFill>
        <p:spPr>
          <a:xfrm>
            <a:off x="4716016" y="2708920"/>
            <a:ext cx="4469887" cy="33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946" y="5246232"/>
            <a:ext cx="8991600" cy="1493515"/>
          </a:xfrm>
          <a:extLst/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r">
              <a:lnSpc>
                <a:spcPct val="90000"/>
              </a:lnSpc>
              <a:buFontTx/>
              <a:buNone/>
              <a:defRPr/>
            </a:pPr>
            <a:r>
              <a:rPr lang="en-US" altLang="uk-UA" sz="1800" i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Ірина</a:t>
            </a:r>
            <a:r>
              <a:rPr lang="en-US" altLang="uk-UA" sz="18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СТЕЦЕНКО, </a:t>
            </a:r>
            <a:r>
              <a:rPr lang="en-US" altLang="uk-UA" sz="1800" i="1" dirty="0" err="1">
                <a:solidFill>
                  <a:srgbClr val="0070C0"/>
                </a:solidFill>
                <a:latin typeface="Calibri" panose="020F0502020204030204" pitchFamily="34" charset="0"/>
              </a:rPr>
              <a:t>науковий</a:t>
            </a:r>
            <a: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uk-UA" sz="1800" i="1" dirty="0" err="1">
                <a:solidFill>
                  <a:srgbClr val="0070C0"/>
                </a:solidFill>
                <a:latin typeface="Calibri" panose="020F0502020204030204" pitchFamily="34" charset="0"/>
              </a:rPr>
              <a:t>співробітник</a:t>
            </a:r>
            <a:r>
              <a:rPr lang="uk-UA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,</a:t>
            </a:r>
            <a: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endParaRPr lang="uk-UA" altLang="uk-UA" sz="1800" i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r">
              <a:lnSpc>
                <a:spcPct val="90000"/>
              </a:lnSpc>
              <a:buFontTx/>
              <a:buNone/>
              <a:defRPr/>
            </a:pPr>
            <a:r>
              <a:rPr lang="uk-UA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Міжнародний науково-навчальний центр</a:t>
            </a:r>
            <a: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uk-UA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інформаційних технологій та систем </a:t>
            </a:r>
            <a: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/>
            </a:r>
            <a:b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НАН</a:t>
            </a:r>
            <a:r>
              <a:rPr lang="uk-UA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У</a:t>
            </a:r>
            <a:r>
              <a:rPr lang="uk-UA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країни</a:t>
            </a:r>
            <a: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 і МОН</a:t>
            </a:r>
            <a:r>
              <a:rPr lang="uk-UA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У</a:t>
            </a:r>
            <a:r>
              <a:rPr lang="uk-UA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країни</a:t>
            </a:r>
            <a: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,</a:t>
            </a:r>
            <a:endParaRPr lang="uk-UA" altLang="uk-UA" sz="1800" i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r">
              <a:lnSpc>
                <a:spcPct val="90000"/>
              </a:lnSpc>
              <a:buFontTx/>
              <a:buNone/>
              <a:defRPr/>
            </a:pPr>
            <a:r>
              <a:rPr lang="en-US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м.</a:t>
            </a:r>
            <a:r>
              <a:rPr lang="uk-UA" altLang="uk-UA" sz="1800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uk-UA" sz="1800" i="1" dirty="0" err="1">
                <a:solidFill>
                  <a:srgbClr val="0070C0"/>
                </a:solidFill>
                <a:latin typeface="Calibri" panose="020F0502020204030204" pitchFamily="34" charset="0"/>
              </a:rPr>
              <a:t>Київ</a:t>
            </a:r>
            <a:endParaRPr lang="uk-UA" altLang="uk-UA" sz="18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32771" name="Text Box 3">
            <a:hlinkClick r:id="rId2"/>
          </p:cNvPr>
          <p:cNvSpPr txBox="1">
            <a:spLocks noChangeArrowheads="1"/>
          </p:cNvSpPr>
          <p:nvPr/>
        </p:nvSpPr>
        <p:spPr bwMode="auto">
          <a:xfrm>
            <a:off x="1670260" y="3121096"/>
            <a:ext cx="7361028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uk-UA" sz="4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InformaciaForALL</a:t>
            </a:r>
            <a:r>
              <a:rPr lang="uk-UA" altLang="uk-UA" sz="4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r>
              <a:rPr lang="en-US" altLang="uk-UA" sz="4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blogspot.com</a:t>
            </a:r>
            <a:endParaRPr lang="ru-RU" altLang="uk-UA" sz="4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14794" y="3986411"/>
            <a:ext cx="4824536" cy="1152128"/>
          </a:xfrm>
          <a:prstGeom prst="roundRect">
            <a:avLst/>
          </a:prstGeom>
          <a:gradFill>
            <a:gsLst>
              <a:gs pos="1000">
                <a:schemeClr val="accent3"/>
              </a:gs>
              <a:gs pos="72000">
                <a:srgbClr val="D0EAEC"/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01" y="4083439"/>
            <a:ext cx="1267053" cy="950290"/>
          </a:xfrm>
          <a:prstGeom prst="rect">
            <a:avLst/>
          </a:prstGeom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5322074" y="4227455"/>
            <a:ext cx="3545247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/>
              <a:t>irina.altair@gmail.com</a:t>
            </a:r>
            <a:endParaRPr lang="uk-UA" sz="3600" b="1" u="sng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38636"/>
            <a:ext cx="1144803" cy="1144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9" y="4233344"/>
            <a:ext cx="3398200" cy="2135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4234" r="5640" b="1405"/>
          <a:stretch/>
        </p:blipFill>
        <p:spPr>
          <a:xfrm>
            <a:off x="3160941" y="596459"/>
            <a:ext cx="1440384" cy="1556544"/>
          </a:xfrm>
          <a:prstGeom prst="rect">
            <a:avLst/>
          </a:prstGeom>
        </p:spPr>
      </p:pic>
      <p:pic>
        <p:nvPicPr>
          <p:cNvPr id="11" name="Рисунок 10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34" y="596459"/>
            <a:ext cx="1448296" cy="1448296"/>
          </a:xfrm>
          <a:prstGeom prst="rect">
            <a:avLst/>
          </a:prstGeom>
        </p:spPr>
      </p:pic>
      <p:pic>
        <p:nvPicPr>
          <p:cNvPr id="12" name="Рисунок 11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39" y="628035"/>
            <a:ext cx="1493392" cy="1493392"/>
          </a:xfrm>
          <a:prstGeom prst="rect">
            <a:avLst/>
          </a:prstGeom>
        </p:spPr>
      </p:pic>
      <p:pic>
        <p:nvPicPr>
          <p:cNvPr id="14" name="Рисунок 13">
            <a:hlinkClick r:id="rId12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4234" r="5640" b="1405"/>
          <a:stretch/>
        </p:blipFill>
        <p:spPr>
          <a:xfrm>
            <a:off x="1403648" y="596459"/>
            <a:ext cx="1440384" cy="1556544"/>
          </a:xfrm>
          <a:prstGeom prst="rect">
            <a:avLst/>
          </a:prstGeom>
        </p:spPr>
      </p:pic>
      <p:sp>
        <p:nvSpPr>
          <p:cNvPr id="4" name="TextBox 3">
            <a:hlinkClick r:id="rId12"/>
          </p:cNvPr>
          <p:cNvSpPr txBox="1"/>
          <p:nvPr/>
        </p:nvSpPr>
        <p:spPr>
          <a:xfrm>
            <a:off x="1552095" y="217294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>
                <a:solidFill>
                  <a:srgbClr val="0070C0"/>
                </a:solidFill>
                <a:latin typeface="Calibri" panose="020F0502020204030204" pitchFamily="34" charset="0"/>
              </a:rPr>
              <a:t>Сторінка</a:t>
            </a:r>
          </a:p>
        </p:txBody>
      </p:sp>
      <p:sp>
        <p:nvSpPr>
          <p:cNvPr id="16" name="TextBox 15">
            <a:hlinkClick r:id="rId6"/>
          </p:cNvPr>
          <p:cNvSpPr txBox="1"/>
          <p:nvPr/>
        </p:nvSpPr>
        <p:spPr>
          <a:xfrm>
            <a:off x="3208279" y="21955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Група</a:t>
            </a:r>
            <a:endParaRPr lang="uk-UA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363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 smtClean="0"/>
              <a:t>Легше інтегруються</a:t>
            </a:r>
            <a:endParaRPr lang="uk-UA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" b="3127"/>
          <a:stretch/>
        </p:blipFill>
        <p:spPr>
          <a:xfrm>
            <a:off x="3061786" y="2492896"/>
            <a:ext cx="2461140" cy="1635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54" y="4022577"/>
            <a:ext cx="2331731" cy="1635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525153"/>
            <a:ext cx="2331731" cy="1635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55" y="1675276"/>
            <a:ext cx="2331731" cy="1635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6" y="1161920"/>
            <a:ext cx="2331731" cy="1635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43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>
              <a:defRPr/>
            </a:pPr>
            <a:r>
              <a:rPr lang="ru-RU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charset="0"/>
              </a:rPr>
              <a:t>Тематичне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charset="0"/>
              </a:rPr>
              <a:t>планування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charset="0"/>
              </a:rPr>
              <a:t>дає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charset="0"/>
              </a:rPr>
              <a:t> нам </a:t>
            </a:r>
            <a:r>
              <a:rPr lang="ru-RU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charset="0"/>
              </a:rPr>
              <a:t>змогу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32824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Сформувати </a:t>
            </a:r>
            <a:r>
              <a:rPr lang="uk-UA" sz="2800" b="1" dirty="0" smtClean="0">
                <a:solidFill>
                  <a:srgbClr val="0070C0"/>
                </a:solidFill>
                <a:latin typeface="Calibri" pitchFamily="34" charset="0"/>
              </a:rPr>
              <a:t>цілісний </a:t>
            </a:r>
            <a:r>
              <a:rPr lang="uk-UA" sz="2800" b="1" dirty="0">
                <a:solidFill>
                  <a:srgbClr val="0070C0"/>
                </a:solidFill>
                <a:latin typeface="Calibri" pitchFamily="34" charset="0"/>
              </a:rPr>
              <a:t>багатоплановий образ </a:t>
            </a:r>
            <a:r>
              <a:rPr lang="uk-UA" sz="2800" dirty="0">
                <a:solidFill>
                  <a:srgbClr val="0070C0"/>
                </a:solidFill>
                <a:latin typeface="Calibri" pitchFamily="34" charset="0"/>
              </a:rPr>
              <a:t>об’єкта чи </a:t>
            </a: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явища</a:t>
            </a:r>
            <a:endParaRPr lang="uk-UA" sz="2800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uk-UA" sz="2800" b="1" dirty="0" smtClean="0">
                <a:solidFill>
                  <a:srgbClr val="0070C0"/>
                </a:solidFill>
                <a:latin typeface="Calibri" pitchFamily="34" charset="0"/>
              </a:rPr>
              <a:t>Дослідити тему </a:t>
            </a:r>
            <a:r>
              <a:rPr lang="uk-UA" sz="2800" b="1" dirty="0">
                <a:solidFill>
                  <a:srgbClr val="0070C0"/>
                </a:solidFill>
                <a:latin typeface="Calibri" pitchFamily="34" charset="0"/>
              </a:rPr>
              <a:t>з усіх боків </a:t>
            </a:r>
            <a:r>
              <a:rPr lang="uk-UA" sz="2800" dirty="0">
                <a:solidFill>
                  <a:srgbClr val="0070C0"/>
                </a:solidFill>
                <a:latin typeface="Calibri" pitchFamily="34" charset="0"/>
              </a:rPr>
              <a:t>відповідно </a:t>
            </a: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віку </a:t>
            </a:r>
            <a:endParaRPr lang="uk-UA" sz="2800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Показати </a:t>
            </a:r>
            <a:r>
              <a:rPr lang="uk-UA" sz="2800" b="1" dirty="0" smtClean="0">
                <a:solidFill>
                  <a:srgbClr val="0070C0"/>
                </a:solidFill>
                <a:latin typeface="Calibri" pitchFamily="34" charset="0"/>
              </a:rPr>
              <a:t>взаємодію</a:t>
            </a: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uk-UA" sz="2800" b="1" dirty="0">
                <a:solidFill>
                  <a:srgbClr val="0070C0"/>
                </a:solidFill>
                <a:latin typeface="Calibri" pitchFamily="34" charset="0"/>
              </a:rPr>
              <a:t>різних </a:t>
            </a:r>
            <a:r>
              <a:rPr lang="uk-UA" sz="2800" b="1" dirty="0" smtClean="0">
                <a:solidFill>
                  <a:srgbClr val="0070C0"/>
                </a:solidFill>
                <a:latin typeface="Calibri" pitchFamily="34" charset="0"/>
              </a:rPr>
              <a:t>наук</a:t>
            </a:r>
            <a:endParaRPr lang="uk-UA" sz="2800" b="1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uk-UA" sz="2800" b="1" dirty="0" smtClean="0">
                <a:solidFill>
                  <a:srgbClr val="0070C0"/>
                </a:solidFill>
                <a:latin typeface="Calibri" pitchFamily="34" charset="0"/>
              </a:rPr>
              <a:t>Стимулювати фантазію</a:t>
            </a:r>
            <a:r>
              <a:rPr lang="uk-UA" sz="2800" b="1" dirty="0" smtClean="0">
                <a:solidFill>
                  <a:srgbClr val="0070C0"/>
                </a:solidFill>
              </a:rPr>
              <a:t> </a:t>
            </a:r>
            <a:r>
              <a:rPr lang="uk-UA" sz="2800" dirty="0">
                <a:solidFill>
                  <a:srgbClr val="0070C0"/>
                </a:solidFill>
                <a:latin typeface="Calibri" pitchFamily="34" charset="0"/>
              </a:rPr>
              <a:t>дітей,</a:t>
            </a: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 «занурити в тему», включити на повну силу емоції </a:t>
            </a:r>
          </a:p>
          <a:p>
            <a:pPr>
              <a:lnSpc>
                <a:spcPct val="90000"/>
              </a:lnSpc>
            </a:pPr>
            <a:r>
              <a:rPr lang="uk-UA" sz="2800" b="1" dirty="0" smtClean="0">
                <a:solidFill>
                  <a:srgbClr val="0070C0"/>
                </a:solidFill>
                <a:latin typeface="Calibri" pitchFamily="34" charset="0"/>
              </a:rPr>
              <a:t>Створити для малят яскраву картинку, </a:t>
            </a: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поєднуючи нові й вже давно отримані знання в єдине ціле, створивши цілісний багатоплановий образ об’єкта </a:t>
            </a:r>
          </a:p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rgbClr val="0070C0"/>
                </a:solidFill>
                <a:latin typeface="Calibri" pitchFamily="34" charset="0"/>
              </a:rPr>
              <a:t>Навчити дітей </a:t>
            </a:r>
            <a:r>
              <a:rPr lang="uk-UA" sz="2800" b="1" dirty="0" smtClean="0">
                <a:solidFill>
                  <a:srgbClr val="0070C0"/>
                </a:solidFill>
                <a:latin typeface="Calibri" pitchFamily="34" charset="0"/>
              </a:rPr>
              <a:t>висловлювати припущення, відстоювати свою думку</a:t>
            </a:r>
          </a:p>
        </p:txBody>
      </p:sp>
    </p:spTree>
    <p:extLst>
      <p:ext uri="{BB962C8B-B14F-4D97-AF65-F5344CB8AC3E}">
        <p14:creationId xmlns:p14="http://schemas.microsoft.com/office/powerpoint/2010/main" val="22399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uk-UA" dirty="0" smtClean="0"/>
              <a:t>Тематичне планування</a:t>
            </a:r>
            <a:endParaRPr lang="uk-UA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3554583"/>
              </p:ext>
            </p:extLst>
          </p:nvPr>
        </p:nvGraphicFramePr>
        <p:xfrm>
          <a:off x="803920" y="1484784"/>
          <a:ext cx="78725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48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323528" y="188640"/>
            <a:ext cx="8496944" cy="720080"/>
          </a:xfrm>
        </p:spPr>
        <p:txBody>
          <a:bodyPr/>
          <a:lstStyle/>
          <a:p>
            <a:pPr algn="ctr"/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Добираємо тему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94182178"/>
              </p:ext>
            </p:extLst>
          </p:nvPr>
        </p:nvGraphicFramePr>
        <p:xfrm>
          <a:off x="287524" y="908720"/>
          <a:ext cx="856895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66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Звичайна сторінка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Звичайна сторінка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Звичайна сторінка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Звичайна сторінка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Звичайна сторінка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1468</TotalTime>
  <Words>841</Words>
  <Application>Microsoft Office PowerPoint</Application>
  <PresentationFormat>Экран (4:3)</PresentationFormat>
  <Paragraphs>132</Paragraphs>
  <Slides>58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58</vt:i4>
      </vt:variant>
    </vt:vector>
  </HeadingPairs>
  <TitlesOfParts>
    <vt:vector size="66" baseType="lpstr">
      <vt:lpstr>Arial</vt:lpstr>
      <vt:lpstr>Calibri</vt:lpstr>
      <vt:lpstr>Оформление по умолчанию</vt:lpstr>
      <vt:lpstr>Звичайна сторінка</vt:lpstr>
      <vt:lpstr>1_Звичайна сторінка</vt:lpstr>
      <vt:lpstr>2_Звичайна сторінка</vt:lpstr>
      <vt:lpstr>3_Звичайна сторінка</vt:lpstr>
      <vt:lpstr>4_Звичайна сторінка</vt:lpstr>
      <vt:lpstr>Презентация PowerPoint</vt:lpstr>
      <vt:lpstr>Основні аксіоми реалізації інтеграції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Тематичне планування дає нам змогу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Переваги тематичного планування</vt:lpstr>
      <vt:lpstr>Презентация PowerPoint</vt:lpstr>
      <vt:lpstr>Презентация PowerPoint</vt:lpstr>
      <vt:lpstr>Система ігор  «Про STREAM у завданнях»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bob</dc:creator>
  <cp:lastModifiedBy>Ирина</cp:lastModifiedBy>
  <cp:revision>421</cp:revision>
  <dcterms:created xsi:type="dcterms:W3CDTF">2013-06-08T10:42:44Z</dcterms:created>
  <dcterms:modified xsi:type="dcterms:W3CDTF">2018-04-06T16:13:09Z</dcterms:modified>
</cp:coreProperties>
</file>