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401" r:id="rId2"/>
    <p:sldId id="404" r:id="rId3"/>
    <p:sldId id="417" r:id="rId4"/>
    <p:sldId id="387" r:id="rId5"/>
    <p:sldId id="402" r:id="rId6"/>
    <p:sldId id="403" r:id="rId7"/>
    <p:sldId id="405" r:id="rId8"/>
    <p:sldId id="407" r:id="rId9"/>
    <p:sldId id="413" r:id="rId10"/>
    <p:sldId id="406" r:id="rId11"/>
    <p:sldId id="394" r:id="rId12"/>
    <p:sldId id="395" r:id="rId13"/>
    <p:sldId id="408" r:id="rId14"/>
    <p:sldId id="409" r:id="rId15"/>
    <p:sldId id="396" r:id="rId16"/>
    <p:sldId id="410" r:id="rId17"/>
    <p:sldId id="411" r:id="rId18"/>
    <p:sldId id="414" r:id="rId19"/>
    <p:sldId id="415" r:id="rId20"/>
    <p:sldId id="416" r:id="rId21"/>
    <p:sldId id="400" r:id="rId22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111"/>
    <a:srgbClr val="FF2525"/>
    <a:srgbClr val="FF5B5B"/>
    <a:srgbClr val="0033CC"/>
    <a:srgbClr val="FF0000"/>
    <a:srgbClr val="3333FF"/>
    <a:srgbClr val="0000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24" y="-3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60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900488" y="0"/>
            <a:ext cx="29860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C5BC9557-E908-43B8-9DD7-8D05A29A1992}" type="datetimeFigureOut">
              <a:rPr lang="uk-UA"/>
              <a:pPr>
                <a:defRPr/>
              </a:pPr>
              <a:t>09.05.2018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517063"/>
            <a:ext cx="29860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900488" y="9517063"/>
            <a:ext cx="29860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0F9201C3-CF36-4C59-87C7-905CEBC57A6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sz="1600" smtClean="0"/>
              <a:t>Відповідно до визначених принципів і мети, усі завдання, представлені в програмі, розподілено на освітні напрями, що відповідають Базовому компоненту дошкільної освіти в Україні.</a:t>
            </a:r>
            <a:endParaRPr lang="uk-UA" sz="1600" i="1" smtClean="0"/>
          </a:p>
          <a:p>
            <a:r>
              <a:rPr lang="uk-UA" sz="1600" i="1" smtClean="0"/>
              <a:t>Завдання,</a:t>
            </a:r>
            <a:r>
              <a:rPr lang="uk-UA" sz="1600" smtClean="0"/>
              <a:t> які потрібно вирішити науковцям і практикам найближчим часом щодо STREAM-освіти дошкільників, а саме:</a:t>
            </a:r>
          </a:p>
          <a:p>
            <a:r>
              <a:rPr lang="uk-UA" sz="1600" smtClean="0"/>
              <a:t>новий підхід до інтеґрованої (міжпредметної) освіти дошкільників за “темами”, а не за предметним або лексико-граматичним спрямуванням;</a:t>
            </a:r>
          </a:p>
          <a:p>
            <a:r>
              <a:rPr lang="uk-UA" sz="1600" smtClean="0"/>
              <a:t>використання початків науково-технічних знань у реальному житті дошкільника; </a:t>
            </a:r>
          </a:p>
          <a:p>
            <a:r>
              <a:rPr lang="uk-UA" sz="1600" smtClean="0"/>
              <a:t>розвиток навичок продуктивного та критичного мислення і вирішення проблем; </a:t>
            </a:r>
          </a:p>
          <a:p>
            <a:r>
              <a:rPr lang="uk-UA" sz="1600" smtClean="0"/>
              <a:t>підвищення впевненості дитини у своїх можливостях; </a:t>
            </a:r>
          </a:p>
          <a:p>
            <a:r>
              <a:rPr lang="uk-UA" sz="1600" smtClean="0"/>
              <a:t>активна комунікація і командна робота дошкільників; </a:t>
            </a:r>
          </a:p>
          <a:p>
            <a:r>
              <a:rPr lang="uk-UA" sz="1600" smtClean="0"/>
              <a:t>розвиток інтересу до технічних дисциплін; </a:t>
            </a:r>
          </a:p>
          <a:p>
            <a:r>
              <a:rPr lang="uk-UA" sz="1600" smtClean="0"/>
              <a:t>креативні та інноваційні підходи до проектної і дизайн-діяльності;</a:t>
            </a:r>
          </a:p>
          <a:p>
            <a:r>
              <a:rPr lang="uk-UA" sz="1600" smtClean="0"/>
              <a:t>підготовка дітей до технологічних інновацій життя; </a:t>
            </a:r>
          </a:p>
          <a:p>
            <a:r>
              <a:rPr lang="uk-UA" sz="1600" smtClean="0"/>
              <a:t>STREAM-освіта як доповнення до будь-якої освітньої комплексної програми.</a:t>
            </a:r>
            <a:endParaRPr lang="ru-RU" sz="16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sz="1600" i="1" smtClean="0"/>
              <a:t>Перехід до інтеґрованого освітнього процесу є нагальною потребою сьогодення, що обумовлено модернізацією дошкільної освіти та психофізіологічними особливостями сучасних дошкільників, їхніми соціокультурними запитами.</a:t>
            </a:r>
            <a:endParaRPr lang="ru-RU" sz="1600" i="1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sz="1600" i="1" smtClean="0"/>
              <a:t>На рівні управління ДНЗ</a:t>
            </a:r>
            <a:r>
              <a:rPr lang="uk-UA" sz="1600" smtClean="0"/>
              <a:t> — це практичне забезпечення з боку керівництва реалізації принципу інтеґрації основних напрямів розвитку дитини (фізичний, соціально-особистісний, пізнавально-мовленнєвий, художньо-естетичний). На цьому рівні відбувається об’єднання в одне “ціле” різних елементів (частин), об’єднання понятійних категорій різних напрямів розвитку дитини, що робить освітній процес більш цікавим і змістовним.</a:t>
            </a:r>
            <a:endParaRPr lang="uk-UA" sz="1600" i="1" smtClean="0"/>
          </a:p>
          <a:p>
            <a:r>
              <a:rPr lang="uk-UA" sz="1600" i="1" smtClean="0"/>
              <a:t>На рівні методичного забезпечення </a:t>
            </a:r>
            <a:r>
              <a:rPr lang="uk-UA" sz="1600" smtClean="0"/>
              <a:t>— це практичне забезпечення</a:t>
            </a:r>
            <a:r>
              <a:rPr lang="uk-UA" sz="1600" i="1" smtClean="0"/>
              <a:t> </a:t>
            </a:r>
            <a:r>
              <a:rPr lang="uk-UA" sz="1600" smtClean="0"/>
              <a:t>з</a:t>
            </a:r>
            <a:r>
              <a:rPr lang="uk-UA" sz="1600" i="1" smtClean="0"/>
              <a:t> </a:t>
            </a:r>
            <a:r>
              <a:rPr lang="uk-UA" sz="1600" smtClean="0"/>
              <a:t>боку старшого вихователя інтеґрації освітніх напрямів, коли встановлюються зв’язки між цілями і завданнями одного освітнього напряму та цілями і завданнями інших освітніх напрямів.</a:t>
            </a:r>
            <a:endParaRPr lang="uk-UA" sz="1600" i="1" smtClean="0"/>
          </a:p>
          <a:p>
            <a:r>
              <a:rPr lang="uk-UA" sz="1600" i="1" smtClean="0"/>
              <a:t>На рівні інтеґрації навчальної діяльності</a:t>
            </a:r>
            <a:r>
              <a:rPr lang="uk-UA" sz="1600" smtClean="0"/>
              <a:t> — це практичне вирішення інтеґрованих завдань у ході спільної з педагогом діяльності, коли дитина за допомогою дорослого “притягує” ланцюжки асоціативних зв’язків і виокремлює якусь ознаку не саму по собі, а в системі інших властивостей та зв’язків інтеґрованих освітніх напрямів, що є ґрунтом для узагальнення. Процес виокремлення істотних ознак відбувається тим успішніше, чим ширше орієнтування дитини в цьому освітньому напрямі. </a:t>
            </a:r>
            <a:endParaRPr lang="ru-RU" sz="16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ru-RU" sz="1600" i="1" smtClean="0">
                <a:latin typeface="Bookman Old Style" pitchFamily="18" charset="0"/>
              </a:rPr>
              <a:t>Вісь X - горизонтальна інтеґрація </a:t>
            </a:r>
            <a:r>
              <a:rPr lang="en-US" altLang="ru-RU" sz="1600" smtClean="0">
                <a:latin typeface="Bookman Old Style" pitchFamily="18" charset="0"/>
              </a:rPr>
              <a:t>– види дитячої діяльності (ігрова, продуктивна, комунікативна, пізнавальна, дослідницька, перетворювальна, образотворча, музична тощо).</a:t>
            </a:r>
            <a:endParaRPr lang="uk-UA" altLang="ru-RU" sz="1600" smtClean="0">
              <a:latin typeface="Bookman Old Style" pitchFamily="18" charset="0"/>
            </a:endParaRPr>
          </a:p>
          <a:p>
            <a:pPr eaLnBrk="1" hangingPunct="1"/>
            <a:endParaRPr lang="en-US" altLang="ru-RU" sz="1600" i="1" smtClean="0">
              <a:latin typeface="Bookman Old Style" pitchFamily="18" charset="0"/>
            </a:endParaRPr>
          </a:p>
          <a:p>
            <a:pPr eaLnBrk="1" hangingPunct="1"/>
            <a:r>
              <a:rPr lang="en-US" altLang="ru-RU" sz="1600" i="1" smtClean="0">
                <a:latin typeface="Bookman Old Style" pitchFamily="18" charset="0"/>
              </a:rPr>
              <a:t>Вісь Y - вертикальна інтеґрація </a:t>
            </a:r>
            <a:r>
              <a:rPr lang="en-US" altLang="ru-RU" sz="1600" smtClean="0">
                <a:latin typeface="Bookman Old Style" pitchFamily="18" charset="0"/>
              </a:rPr>
              <a:t>- освітні напрями комплексної або STREAM - програми (науки, технології, читання та письмо, інжинірінґ, мистецтво, математика).</a:t>
            </a:r>
            <a:endParaRPr lang="uk-UA" altLang="ru-RU" sz="1600" smtClean="0">
              <a:latin typeface="Bookman Old Style" pitchFamily="18" charset="0"/>
            </a:endParaRPr>
          </a:p>
          <a:p>
            <a:pPr eaLnBrk="1" hangingPunct="1"/>
            <a:endParaRPr lang="en-US" altLang="ru-RU" sz="1600" i="1" smtClean="0">
              <a:latin typeface="Bookman Old Style" pitchFamily="18" charset="0"/>
            </a:endParaRPr>
          </a:p>
          <a:p>
            <a:pPr eaLnBrk="1" hangingPunct="1"/>
            <a:r>
              <a:rPr lang="en-US" altLang="ru-RU" sz="1600" i="1" smtClean="0">
                <a:latin typeface="Bookman Old Style" pitchFamily="18" charset="0"/>
              </a:rPr>
              <a:t>Вісь Z - освітній процес у </a:t>
            </a:r>
            <a:r>
              <a:rPr lang="uk-UA" altLang="ru-RU" sz="1600" i="1" smtClean="0">
                <a:latin typeface="Bookman Old Style" pitchFamily="18" charset="0"/>
              </a:rPr>
              <a:t>ЗДО</a:t>
            </a:r>
            <a:r>
              <a:rPr lang="en-US" altLang="ru-RU" sz="1600" i="1" smtClean="0">
                <a:latin typeface="Bookman Old Style" pitchFamily="18" charset="0"/>
              </a:rPr>
              <a:t>: </a:t>
            </a:r>
            <a:endParaRPr lang="uk-UA" altLang="ru-RU" sz="1600" i="1" smtClean="0">
              <a:latin typeface="Bookman Old Style" pitchFamily="18" charset="0"/>
            </a:endParaRPr>
          </a:p>
          <a:p>
            <a:pPr eaLnBrk="1" hangingPunct="1"/>
            <a:r>
              <a:rPr lang="uk-UA" altLang="ru-RU" sz="1600" smtClean="0">
                <a:latin typeface="Bookman Old Style" pitchFamily="18" charset="0"/>
              </a:rPr>
              <a:t>      </a:t>
            </a:r>
            <a:r>
              <a:rPr lang="en-US" altLang="ru-RU" sz="1600" smtClean="0">
                <a:latin typeface="Bookman Old Style" pitchFamily="18" charset="0"/>
              </a:rPr>
              <a:t>спеціально організоване навчання у</a:t>
            </a:r>
          </a:p>
          <a:p>
            <a:pPr eaLnBrk="1" hangingPunct="1"/>
            <a:r>
              <a:rPr lang="uk-UA" altLang="ru-RU" sz="1600" smtClean="0">
                <a:latin typeface="Bookman Old Style" pitchFamily="18" charset="0"/>
              </a:rPr>
              <a:t>      </a:t>
            </a:r>
            <a:r>
              <a:rPr lang="en-US" altLang="ru-RU" sz="1600" smtClean="0">
                <a:latin typeface="Bookman Old Style" pitchFamily="18" charset="0"/>
              </a:rPr>
              <a:t>формі занять; спільна партнерська діяльність дорослого з дітьми (освітні ситуації, подорожі); вільна самостійна діяльність самих дітей.</a:t>
            </a:r>
            <a:endParaRPr lang="ru-RU" altLang="ru-RU" sz="1600" smtClean="0">
              <a:latin typeface="Bookman Old Style" pitchFamily="18" charset="0"/>
            </a:endParaRPr>
          </a:p>
          <a:p>
            <a:endParaRPr lang="ru-RU" sz="16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1600" smtClean="0">
                <a:latin typeface="Bookman Old Style" pitchFamily="18" charset="0"/>
              </a:rPr>
              <a:t>У формі інтеґрованих занять доцільно проводити узагальнювальні заняття, на яких буде розкрито проблеми, найважливіші для двох або декількох напрямів (розділів, ліній) програми. </a:t>
            </a:r>
            <a:endParaRPr lang="ru-RU" sz="1600" smtClean="0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1600" smtClean="0">
                <a:latin typeface="Bookman Old Style" pitchFamily="18" charset="0"/>
              </a:rPr>
              <a:t>Максимально допустиме навчальне навантаження для дошкільників визначається чинними нормативними документами МОН України. Отже, </a:t>
            </a:r>
            <a:r>
              <a:rPr lang="uk-UA" sz="1600" i="1" smtClean="0">
                <a:latin typeface="Bookman Old Style" pitchFamily="18" charset="0"/>
              </a:rPr>
              <a:t>тривалість інтеґрованого заняття для дітей дошкільного віку не може перевищувати усталені норми</a:t>
            </a:r>
            <a:r>
              <a:rPr lang="uk-UA" sz="1600" smtClean="0">
                <a:latin typeface="Bookman Old Style" pitchFamily="18" charset="0"/>
              </a:rPr>
              <a:t>. Пояснення вихователів щодо складності проведення такого виду занять і бажання “втиснути” якомога більше інформації лише свідчить про методичну безпорадність (можливо, й безграмотність) щодо організації навчальної діяльності дошкільників.</a:t>
            </a:r>
          </a:p>
          <a:p>
            <a:pPr>
              <a:lnSpc>
                <a:spcPct val="90000"/>
              </a:lnSpc>
            </a:pPr>
            <a:r>
              <a:rPr lang="uk-UA" sz="1600" smtClean="0">
                <a:latin typeface="Bookman Old Style" pitchFamily="18" charset="0"/>
              </a:rPr>
              <a:t>Звісно, інтеґроване заняття вимагає від вихователя ретельної підготовки та професійної майстерності. Технологія інтеґрованих занять може бути різною, проте в будь-якому випадку необхідне їхнє попереднє моделювання.</a:t>
            </a:r>
            <a:r>
              <a:rPr lang="uk-UA" smtClean="0"/>
              <a:t> </a:t>
            </a:r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sz="1600" smtClean="0"/>
              <a:t>Отже, особливістю інтеґрованого заняття є те, що воно ґрунтується на одній головній або домінантній діяльності, ідеї (понятті, явищі), яка є стрижнем заняття. Усе інше лише допомагає глибше зрозуміти головний зміст заняття. Так, у ході предметного заняття вирішуються завдання однієї галузі знань, на противагу цьому інтеґроване заняття уможливлює формування системного знання, оскільки задіює елементи знань із різних освітніх напрямів (розділів, ліній). </a:t>
            </a:r>
          </a:p>
          <a:p>
            <a:r>
              <a:rPr lang="uk-UA" sz="1600" smtClean="0"/>
              <a:t>У практиці роботи з дітьми зазвичай є й інтеґровані цикли занять, які можуть конструюватися по-різному: цикл занять може складатися із занять, які вибудувані в певній послідовності відповідно до рівня освітніх зв’язків (наприклад: заняття з ознайомлення з довкіллям та з образотворчої чи музичної діяльності). Цикл також може повністю складатися з інтеґрованих занять або охоплювати заняття в поєднанні з інтеґрованими як узагальнювальними.</a:t>
            </a:r>
          </a:p>
          <a:p>
            <a:r>
              <a:rPr lang="uk-UA" sz="1600" smtClean="0"/>
              <a:t>Цікавим і пізнавально навантаженим є </a:t>
            </a:r>
            <a:r>
              <a:rPr lang="uk-UA" sz="1600" i="1" smtClean="0"/>
              <a:t>інтеґрований (тематичний) день</a:t>
            </a:r>
            <a:r>
              <a:rPr lang="uk-UA" sz="1600" smtClean="0"/>
              <a:t>, що передбачає таку організацію пізнавальної діяльності впродовж дня в дитячому садку, коли будь-яка конкретна тема є наскрізною і відбивається не тільки в змісті занять, але й у змісті рухливих, сюжетно-рольових та інших ігор, спостережень на прогулянках та в інших режимних моментах.</a:t>
            </a:r>
            <a:endParaRPr lang="ru-RU" sz="16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sz="1600" smtClean="0">
                <a:latin typeface="Arial" charset="0"/>
              </a:rPr>
              <a:t>І</a:t>
            </a:r>
            <a:r>
              <a:rPr lang="uk-UA" sz="1600" smtClean="0"/>
              <a:t>грова (включаючи сюжетно-рольову гру, гру з правилами та інші види гри);</a:t>
            </a:r>
          </a:p>
          <a:p>
            <a:r>
              <a:rPr lang="uk-UA" sz="1600" smtClean="0"/>
              <a:t>комунікативна (спілкування і взаємодія з дорослими та однолітками);</a:t>
            </a:r>
          </a:p>
          <a:p>
            <a:r>
              <a:rPr lang="uk-UA" sz="1600" smtClean="0"/>
              <a:t>пізнавально-дослідницька (дослідження об’єктів довкілля та експериментування з ними);</a:t>
            </a:r>
          </a:p>
          <a:p>
            <a:r>
              <a:rPr lang="uk-UA" sz="1600" smtClean="0"/>
              <a:t>конструювання з різного матеріалу, включаючи конструктори, модулі, папір, природний та інші матеріали;</a:t>
            </a:r>
          </a:p>
          <a:p>
            <a:r>
              <a:rPr lang="uk-UA" sz="1600" smtClean="0"/>
              <a:t>сприйняття художньої літератури та фольклору;</a:t>
            </a:r>
          </a:p>
          <a:p>
            <a:r>
              <a:rPr lang="uk-UA" sz="1600" smtClean="0"/>
              <a:t>образотворча (малювання, ліплення, аплікація);</a:t>
            </a:r>
          </a:p>
          <a:p>
            <a:r>
              <a:rPr lang="uk-UA" sz="1600" smtClean="0"/>
              <a:t>музична (сприйняття і розуміння сенсу музичних творів, спів, музично-ритмічні рухи, ігри на дитячих музичних інструментах);</a:t>
            </a:r>
          </a:p>
          <a:p>
            <a:r>
              <a:rPr lang="uk-UA" sz="1600" smtClean="0"/>
              <a:t>рухові (оволодіння основними рухами) форми активності дитини.</a:t>
            </a:r>
            <a:endParaRPr lang="ru-RU" sz="16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1600" smtClean="0"/>
              <a:t>Розглянемо докладніше зміст і призначення кожного розвивального акценту, які запропоновано нами у вигляді щаблів міжпредметної інтеґрації (“Бачу”, “Чую”, “Відчуваю”, “Граю”, “Творю”).</a:t>
            </a:r>
          </a:p>
          <a:p>
            <a:pPr>
              <a:lnSpc>
                <a:spcPct val="90000"/>
              </a:lnSpc>
            </a:pPr>
            <a:r>
              <a:rPr lang="uk-UA" sz="1600" i="1" smtClean="0"/>
              <a:t>Для першого щабля</a:t>
            </a:r>
            <a:r>
              <a:rPr lang="uk-UA" sz="1600" smtClean="0"/>
              <a:t> “Бачу” провідним процесом є зорове сприйняття реальних об’єктів Всесвіту та адекватна їхня оцінка, дитина виступає в ролі дослідника, задіяно її творчу уяву і мовлення.</a:t>
            </a:r>
            <a:endParaRPr lang="uk-UA" sz="1600" i="1" smtClean="0"/>
          </a:p>
          <a:p>
            <a:pPr>
              <a:lnSpc>
                <a:spcPct val="90000"/>
              </a:lnSpc>
            </a:pPr>
            <a:r>
              <a:rPr lang="uk-UA" sz="1600" i="1" smtClean="0"/>
              <a:t>На другому щаблі</a:t>
            </a:r>
            <a:r>
              <a:rPr lang="uk-UA" sz="1600" smtClean="0"/>
              <a:t> </a:t>
            </a:r>
            <a:r>
              <a:rPr lang="uk-UA" sz="1600" i="1" smtClean="0"/>
              <a:t>“Чую”</a:t>
            </a:r>
            <a:r>
              <a:rPr lang="uk-UA" sz="1600" smtClean="0"/>
              <a:t> дитина “слухає”, як “звучать” мистецтва (музика, проза, поезія, фольклор), це розширює межі чуттєвого пізнання і суттєво розширює уявлення дитини про довкілля, створює умови для усвідомлення своїх почуттів та переживань.</a:t>
            </a:r>
          </a:p>
          <a:p>
            <a:pPr>
              <a:lnSpc>
                <a:spcPct val="90000"/>
              </a:lnSpc>
            </a:pPr>
            <a:r>
              <a:rPr lang="uk-UA" sz="1600" smtClean="0"/>
              <a:t>Основа </a:t>
            </a:r>
            <a:r>
              <a:rPr lang="uk-UA" sz="1600" i="1" smtClean="0"/>
              <a:t>третього щабля “Відчуваю”</a:t>
            </a:r>
            <a:r>
              <a:rPr lang="uk-UA" sz="1600" smtClean="0"/>
              <a:t> передбачає роль дослідника, але тепер уже в ситуації, що вимагає обраного художником (дизайнером, майстром) способу зображення форми предмета (за частинами, контуром, силуетом), що потужно вмикає мовлення, пам’ять і увагу дитини.</a:t>
            </a:r>
            <a:endParaRPr lang="uk-UA" sz="1600" i="1" smtClean="0"/>
          </a:p>
          <a:p>
            <a:pPr>
              <a:lnSpc>
                <a:spcPct val="90000"/>
              </a:lnSpc>
            </a:pPr>
            <a:r>
              <a:rPr lang="uk-UA" sz="1600" i="1" smtClean="0"/>
              <a:t>Четвертий щабель “Граю” </a:t>
            </a:r>
            <a:r>
              <a:rPr lang="uk-UA" sz="1600" smtClean="0"/>
              <a:t>залучає дитину до творчо-ігрової діяльності, фізичної активності, творчої уяви, фантазії, розвиває зв’язне мовлення, читання і письмо.</a:t>
            </a:r>
            <a:endParaRPr lang="uk-UA" sz="1600" i="1" smtClean="0"/>
          </a:p>
          <a:p>
            <a:pPr>
              <a:lnSpc>
                <a:spcPct val="90000"/>
              </a:lnSpc>
            </a:pPr>
            <a:r>
              <a:rPr lang="uk-UA" sz="1600" i="1" smtClean="0"/>
              <a:t>П’ятий щабель “Творю”</a:t>
            </a:r>
            <a:r>
              <a:rPr lang="uk-UA" sz="1600" smtClean="0"/>
              <a:t> визначає готовність дитини створювати реальний продукт (малюнок, ліплення, аплікацію, конструкцію), творчо проявляти себе на всіх етапах продуктивної діяльності (задум, втілення, результат) і переживати радість творчості.</a:t>
            </a:r>
            <a:endParaRPr lang="ru-RU" sz="16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uk-UA" sz="1600" smtClean="0"/>
              <a:t>Уточнення в назві програми — </a:t>
            </a:r>
            <a:r>
              <a:rPr lang="uk-UA" sz="1600" i="1" smtClean="0"/>
              <a:t>“Стежинки у Всесвіт”</a:t>
            </a:r>
            <a:r>
              <a:rPr lang="uk-UA" sz="1600" smtClean="0"/>
              <a:t> — має своє пояснення. </a:t>
            </a:r>
            <a:r>
              <a:rPr lang="uk-UA" sz="1600" i="1" smtClean="0"/>
              <a:t>Стежка </a:t>
            </a:r>
            <a:r>
              <a:rPr lang="uk-UA" sz="1600" smtClean="0"/>
              <a:t>завжди пов’язана з рухом, її довжина зазвичай складає не більше пари сотень метрів, після чого вона обов’язково виводить до більшого шляху. </a:t>
            </a:r>
            <a:r>
              <a:rPr lang="uk-UA" sz="1600" i="1" smtClean="0"/>
              <a:t>Всесвіт</a:t>
            </a:r>
            <a:r>
              <a:rPr lang="uk-UA" sz="1600" smtClean="0"/>
              <a:t> — це слово охоплює все те, що знає людина, і те, чого вона не знає. Останнього набагато більше — незнання переважає над знанням, не дивлячись на всі спроби науки розшифрувати загадки природи. Отже, </a:t>
            </a:r>
            <a:r>
              <a:rPr lang="uk-UA" sz="1600" i="1" smtClean="0"/>
              <a:t>Всесвіт</a:t>
            </a:r>
            <a:r>
              <a:rPr lang="uk-UA" sz="1600" smtClean="0"/>
              <a:t> — це все, що існує: матерія, простір, енергія, час… Дитину треба вводити у Всесвіт, надаючи їй можливості йти своєю стежинкою, але допомагаючи вийти на свій великий шлях!</a:t>
            </a:r>
            <a:endParaRPr lang="ru-RU" sz="16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sz="1600" i="1" smtClean="0">
                <a:latin typeface="Bookman Old Style" pitchFamily="18" charset="0"/>
              </a:rPr>
              <a:t>Освітні ситуації.</a:t>
            </a:r>
          </a:p>
          <a:p>
            <a:r>
              <a:rPr lang="uk-UA" sz="1600" i="1" smtClean="0">
                <a:latin typeface="Bookman Old Style" pitchFamily="18" charset="0"/>
              </a:rPr>
              <a:t>Освітні подорожі.</a:t>
            </a:r>
          </a:p>
          <a:p>
            <a:r>
              <a:rPr lang="uk-UA" sz="1600" i="1" smtClean="0">
                <a:latin typeface="Bookman Old Style" pitchFamily="18" charset="0"/>
              </a:rPr>
              <a:t>Бесіда з використанням відкритих запитань.</a:t>
            </a:r>
          </a:p>
          <a:p>
            <a:r>
              <a:rPr lang="uk-UA" sz="1600" i="1" smtClean="0">
                <a:latin typeface="Bookman Old Style" pitchFamily="18" charset="0"/>
              </a:rPr>
              <a:t>Едьютейнмент.</a:t>
            </a:r>
          </a:p>
          <a:p>
            <a:r>
              <a:rPr lang="uk-UA" sz="1600" i="1" smtClean="0">
                <a:latin typeface="Bookman Old Style" pitchFamily="18" charset="0"/>
              </a:rPr>
              <a:t>Ігри.</a:t>
            </a:r>
          </a:p>
          <a:p>
            <a:r>
              <a:rPr lang="uk-UA" sz="1600" i="1" smtClean="0">
                <a:latin typeface="Bookman Old Style" pitchFamily="18" charset="0"/>
              </a:rPr>
              <a:t>Спостереження.</a:t>
            </a:r>
          </a:p>
          <a:p>
            <a:r>
              <a:rPr lang="uk-UA" sz="1600" i="1" smtClean="0">
                <a:latin typeface="Bookman Old Style" pitchFamily="18" charset="0"/>
              </a:rPr>
              <a:t>Досліди – дослідження.</a:t>
            </a:r>
            <a:r>
              <a:rPr lang="uk-UA" sz="1600" smtClean="0">
                <a:latin typeface="Bookman Old Style" pitchFamily="18" charset="0"/>
              </a:rPr>
              <a:t> </a:t>
            </a:r>
            <a:endParaRPr lang="uk-UA" sz="1600" i="1" smtClean="0">
              <a:latin typeface="Bookman Old Style" pitchFamily="18" charset="0"/>
            </a:endParaRPr>
          </a:p>
          <a:p>
            <a:r>
              <a:rPr lang="uk-UA" sz="1600" i="1" smtClean="0">
                <a:latin typeface="Bookman Old Style" pitchFamily="18" charset="0"/>
              </a:rPr>
              <a:t>Створення колекцій.</a:t>
            </a:r>
          </a:p>
          <a:p>
            <a:r>
              <a:rPr lang="uk-UA" sz="1600" i="1" smtClean="0">
                <a:latin typeface="Bookman Old Style" pitchFamily="18" charset="0"/>
              </a:rPr>
              <a:t>Моделювання явищ та процесів.</a:t>
            </a:r>
          </a:p>
          <a:p>
            <a:r>
              <a:rPr lang="uk-UA" sz="1600" i="1" smtClean="0">
                <a:latin typeface="Bookman Old Style" pitchFamily="18" charset="0"/>
              </a:rPr>
              <a:t>Віртуальні та реальні екскурсії.</a:t>
            </a:r>
          </a:p>
          <a:p>
            <a:r>
              <a:rPr lang="uk-UA" sz="1600" i="1" smtClean="0">
                <a:latin typeface="Bookman Old Style" pitchFamily="18" charset="0"/>
              </a:rPr>
              <a:t>Міні-музеї.</a:t>
            </a:r>
          </a:p>
          <a:p>
            <a:r>
              <a:rPr lang="uk-UA" sz="1600" i="1" smtClean="0">
                <a:latin typeface="Bookman Old Style" pitchFamily="18" charset="0"/>
              </a:rPr>
              <a:t>Заняття — милування природою.</a:t>
            </a:r>
          </a:p>
          <a:p>
            <a:r>
              <a:rPr lang="uk-UA" sz="1600" i="1" smtClean="0">
                <a:latin typeface="Bookman Old Style" pitchFamily="18" charset="0"/>
              </a:rPr>
              <a:t>Сторітеллінг. </a:t>
            </a:r>
          </a:p>
          <a:p>
            <a:r>
              <a:rPr lang="uk-UA" sz="1600" i="1" smtClean="0">
                <a:latin typeface="Bookman Old Style" pitchFamily="18" charset="0"/>
              </a:rPr>
              <a:t>Етюди під музику.</a:t>
            </a:r>
          </a:p>
          <a:p>
            <a:r>
              <a:rPr lang="uk-UA" sz="1600" i="1" smtClean="0">
                <a:latin typeface="Bookman Old Style" pitchFamily="18" charset="0"/>
              </a:rPr>
              <a:t>Інтерактивна пізнавальна казка та історія.</a:t>
            </a:r>
          </a:p>
          <a:p>
            <a:r>
              <a:rPr lang="uk-UA" sz="1600" i="1" smtClean="0">
                <a:latin typeface="Bookman Old Style" pitchFamily="18" charset="0"/>
              </a:rPr>
              <a:t>Пізнавальні презентації з інтерактивними елементами.</a:t>
            </a:r>
            <a:endParaRPr lang="ru-RU" sz="1600" i="1" smtClean="0">
              <a:latin typeface="Bookman Old Style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sz="1600" smtClean="0"/>
              <a:t>Практична реалізація принципів і методів, покладених в основу альтернативної програми, підвищує емоційну чуйність, учить правильній поведінці дітей у Всесвіті, ефективно впливає на формування початків інженерної культури в дошкільному дитинстві.</a:t>
            </a:r>
            <a:r>
              <a:rPr lang="ru-RU" sz="1600" smtClean="0"/>
              <a:t> </a:t>
            </a:r>
          </a:p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uk-UA" sz="1600" smtClean="0"/>
              <a:t>Інженери зараз потрібні майже в усіх сферах діяльності людини. Ми знаємо, як виховати художника, танцівника, співака, навчити грати на різних музичних інструментах, існує багато відповідних гуртків та студій для дітей різного віку. З іншого боку, а як же виховати інженера? На що потрібно звертати увагу, щоб помітити таку обдарованість? І коли в дитини виникає інтерес до техніки? Коли можна говорити, що росте майбутній інженер? Тут більше запитань, ніж відповідей. Та не так і багато гуртків є сьогодні, які мають за мету ознайомити дітей зі світом техніки та технологій.</a:t>
            </a:r>
            <a:endParaRPr lang="ru-RU" sz="16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uk-UA" smtClean="0"/>
              <a:t>Про</a:t>
            </a:r>
            <a:r>
              <a:rPr lang="uk-UA" i="1" smtClean="0"/>
              <a:t> неакадемічні навички </a:t>
            </a:r>
            <a:r>
              <a:rPr lang="uk-UA" smtClean="0"/>
              <a:t>— критичне мислення, уміння працювати в команді, комп’ютерну грамотність — зовсім недавно почали говорити всерйоз. Поки в навчальних закладах продовжують “натаскувати” на стандартизовані тести, експерти всього світу думають над тим, як розвинути в дітей навички, необхідні для виживання в цифрову епоху. </a:t>
            </a: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1400" i="1" smtClean="0"/>
              <a:t>Специфічні принципи STREAM-освіти дітей дошкільного віку.</a:t>
            </a:r>
          </a:p>
          <a:p>
            <a:pPr eaLnBrk="1" hangingPunct="1">
              <a:lnSpc>
                <a:spcPct val="80000"/>
              </a:lnSpc>
            </a:pPr>
            <a:r>
              <a:rPr lang="uk-UA" sz="1400" i="1" smtClean="0"/>
              <a:t>Принцип орієнтації на пізнавальні інтереси дитини.</a:t>
            </a:r>
            <a:r>
              <a:rPr lang="uk-UA" sz="1400" smtClean="0"/>
              <a:t> Експерименти, досліди — процес творчий, творчість неможливо нав’язати ззовні, це народжується тільки на основі внутрішньої потреби в пізнанні (за О. І. Савенковим) [19]. </a:t>
            </a:r>
            <a:endParaRPr lang="uk-UA" sz="1400" i="1" smtClean="0"/>
          </a:p>
          <a:p>
            <a:pPr eaLnBrk="1" hangingPunct="1">
              <a:lnSpc>
                <a:spcPct val="80000"/>
              </a:lnSpc>
            </a:pPr>
            <a:r>
              <a:rPr lang="uk-UA" sz="1400" i="1" smtClean="0"/>
              <a:t>Принцип свободи вибору діяльності. </a:t>
            </a:r>
            <a:r>
              <a:rPr lang="uk-UA" sz="1400" smtClean="0"/>
              <a:t>Тільки за умови його реалізації дошкільна освіта здатна стати адекватною індивідуальним цілям особистості.</a:t>
            </a:r>
            <a:endParaRPr lang="uk-UA" sz="1400" i="1" smtClean="0"/>
          </a:p>
          <a:p>
            <a:pPr eaLnBrk="1" hangingPunct="1">
              <a:lnSpc>
                <a:spcPct val="80000"/>
              </a:lnSpc>
            </a:pPr>
            <a:r>
              <a:rPr lang="uk-UA" sz="1400" i="1" smtClean="0"/>
              <a:t>Принцип освоєння знань в єдності зі способами їхнього отримання.</a:t>
            </a:r>
            <a:r>
              <a:rPr lang="uk-UA" sz="1400" smtClean="0"/>
              <a:t> Диктується завданнями STREAM-освіти щодо формування наукової картини Всесвіту (охоплює не тільки освоєння певного обсягу інформації, добутої шляхом спеціальних досліджень, а за необхідності передбачає шлях отримання нового знання на основі оволодіння способами її виявлення). </a:t>
            </a:r>
            <a:endParaRPr lang="uk-UA" sz="1400" i="1" smtClean="0"/>
          </a:p>
          <a:p>
            <a:pPr eaLnBrk="1" hangingPunct="1">
              <a:lnSpc>
                <a:spcPct val="80000"/>
              </a:lnSpc>
            </a:pPr>
            <a:r>
              <a:rPr lang="uk-UA" sz="1400" i="1" smtClean="0"/>
              <a:t>Принцип опори на розвиток умінь самостійного пошуку інформації.</a:t>
            </a:r>
            <a:r>
              <a:rPr lang="uk-UA" sz="1400" smtClean="0"/>
              <a:t> Не тільки повідомлення знань, а в першу чергу, розвиток у дитини потреб і здібностей ці знання здобувати. Дитина не просто споживає інформацію, а сама породжує знання. </a:t>
            </a:r>
            <a:endParaRPr lang="uk-UA" sz="1400" i="1" smtClean="0"/>
          </a:p>
          <a:p>
            <a:pPr eaLnBrk="1" hangingPunct="1">
              <a:lnSpc>
                <a:spcPct val="80000"/>
              </a:lnSpc>
            </a:pPr>
            <a:r>
              <a:rPr lang="uk-UA" sz="1400" i="1" smtClean="0"/>
              <a:t>Принцип поєднання продуктивних і репродуктивних методів навчання.</a:t>
            </a:r>
            <a:r>
              <a:rPr lang="uk-UA" sz="1400" smtClean="0"/>
              <a:t> Використання дослідницьких методів навчання має поєднуватися із застосуванням методів репродуктивних, які можуть розглядатися як рутинні, але від того не стають непотрібними. Освітній процес пронизується “запрошенням до відкриття”. </a:t>
            </a:r>
            <a:endParaRPr lang="uk-UA" sz="1400" i="1" smtClean="0"/>
          </a:p>
          <a:p>
            <a:pPr eaLnBrk="1" hangingPunct="1">
              <a:lnSpc>
                <a:spcPct val="80000"/>
              </a:lnSpc>
            </a:pPr>
            <a:r>
              <a:rPr lang="uk-UA" sz="1400" i="1" smtClean="0"/>
              <a:t>Принцип формування уявлень про динамічність знання. </a:t>
            </a:r>
            <a:r>
              <a:rPr lang="uk-UA" sz="1400" smtClean="0"/>
              <a:t>Зміст STREAM-освіти має вибудуватись так, щоб досвід людства поставав перед дошкільниками не як сума догм, не як звід непорушних законів і правил, а як живий, що постійно розвивається.</a:t>
            </a:r>
            <a:endParaRPr lang="uk-UA" sz="1400" i="1" smtClean="0"/>
          </a:p>
          <a:p>
            <a:pPr eaLnBrk="1" hangingPunct="1">
              <a:lnSpc>
                <a:spcPct val="80000"/>
              </a:lnSpc>
            </a:pPr>
            <a:r>
              <a:rPr lang="uk-UA" sz="1400" i="1" smtClean="0"/>
              <a:t>Принцип формування уявлення про дослідження як стиль життя. </a:t>
            </a:r>
            <a:br>
              <a:rPr lang="uk-UA" sz="1400" i="1" smtClean="0"/>
            </a:br>
            <a:r>
              <a:rPr lang="uk-UA" sz="1400" smtClean="0"/>
              <a:t>У STREAM-освіті дослідження та експерименти виступають не тільки набором методів і прийомів навчання, а є його змістом та сенсом. Завдання розвитку </a:t>
            </a:r>
            <a:br>
              <a:rPr lang="uk-UA" sz="1400" smtClean="0"/>
            </a:br>
            <a:r>
              <a:rPr lang="uk-UA" sz="1400" smtClean="0"/>
              <a:t>в дітей загальних дослідницьких умінь і навичок розглядається не як специфічний спосіб пізнання, а як основний шлях формування особливого стилю життя, підмурівок розвитку поведінки, заснованої на домінуванні проявів пошукової активності в різних життєвих ситуаціях.</a:t>
            </a:r>
            <a:endParaRPr lang="uk-UA" sz="1400" i="1" smtClean="0"/>
          </a:p>
          <a:p>
            <a:pPr eaLnBrk="1" hangingPunct="1">
              <a:lnSpc>
                <a:spcPct val="80000"/>
              </a:lnSpc>
            </a:pPr>
            <a:r>
              <a:rPr lang="uk-UA" sz="1400" i="1" smtClean="0"/>
              <a:t>Принцип використання авторських та освітніх програм. </a:t>
            </a:r>
            <a:r>
              <a:rPr lang="uk-UA" sz="1400" smtClean="0"/>
              <a:t>Програма, розрахована на творчу взаємодію педагога та дитини, “…не може бути придбана в “супермаркеті”, який торгує замороженими ідеями; вона повинна вирости з життя тих людей, які будуть взаємодіяти”</a:t>
            </a:r>
            <a:endParaRPr lang="ru-RU" sz="14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sz="1400" b="1" i="1" smtClean="0"/>
              <a:t>Сенсорні здібності</a:t>
            </a:r>
            <a:r>
              <a:rPr lang="uk-UA" sz="1400" i="1" smtClean="0"/>
              <a:t> </a:t>
            </a:r>
            <a:r>
              <a:rPr lang="uk-UA" sz="1400" smtClean="0"/>
              <a:t>— це функціональні можливості організму, які забезпечують відчуття і сприйняття дитиною довкілля та самої себе. У розвитку сенсорних здібностей важливе місце належить засвоєнню сенсорних еталонів за допомогою відчуття, сприйняття, уявлення.</a:t>
            </a:r>
            <a:endParaRPr lang="uk-UA" sz="1400" b="1" i="1" smtClean="0"/>
          </a:p>
          <a:p>
            <a:r>
              <a:rPr lang="uk-UA" sz="1400" b="1" i="1" smtClean="0"/>
              <a:t>Інтелектуальні (розумові) здібності</a:t>
            </a:r>
            <a:r>
              <a:rPr lang="uk-UA" sz="1400" smtClean="0"/>
              <a:t> — здатність ефективно виконувати інтелектуальну роботу, яка потребує тривалої пізнавальної напруги. Це вимагає інтенсивної уваги до об’єктів спостереження, запам’ятовування, аналізу і синтезу, узагальнення тощо. Розвиток здібностей у контексті організації розумової діяльності означає виконання різних видів праці з дотриманням умов, що можуть забезпечити максимальну її продуктивність за найменшої витрати енергії. </a:t>
            </a:r>
            <a:endParaRPr lang="uk-UA" sz="1400" b="1" i="1" smtClean="0"/>
          </a:p>
          <a:p>
            <a:r>
              <a:rPr lang="uk-UA" sz="1400" b="1" i="1" smtClean="0"/>
              <a:t>Творчі здібності </a:t>
            </a:r>
            <a:r>
              <a:rPr lang="uk-UA" sz="1400" i="1" smtClean="0"/>
              <a:t>—</a:t>
            </a:r>
            <a:r>
              <a:rPr lang="uk-UA" sz="1400" b="1" i="1" smtClean="0"/>
              <a:t> </a:t>
            </a:r>
            <a:r>
              <a:rPr lang="uk-UA" sz="1400" smtClean="0"/>
              <a:t>це здатність дивуватися і пізнавати, уміння знаходити рішення в нестандартних ситуаціях; націленість на відкриття нового та здатність до глибокого усвідомлення свого досвіду. Головними показниками творчих здібностей дітей дошкільного віку визнано: швидкість і гнучкість думки, оригінальність, допитливість, точність і сміливість</a:t>
            </a:r>
            <a:r>
              <a:rPr lang="uk-UA" sz="1000" smtClean="0"/>
              <a:t>.</a:t>
            </a:r>
            <a:endParaRPr lang="ru-RU" sz="10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sz="1600" smtClean="0"/>
              <a:t>На наш погляд, саме за такою схемою найбільш реально вибудувати та реалізувати інтеґрований (міжпредметний) підхід, а не за предметним спрямуванням, як це відбувається зараз у практиці дошкільної освіти. Пропонований нами інтеґрований підхід до реалізації STREAM-освіти дошкільників суттєво вирізняється від традиційного комплексно-тематичного підходу в розподілі змісту освіти. Так, досліджуваний об’єкт або явище діти розглядають не відокремлено, а в комплексі з іншими предметами, явищами, подіями. Це сприяє встановленню причинно-наслідкових взаємозв’язків між ними, інтеґрації освітніх ліній, об’єднаних єдиною темою. </a:t>
            </a:r>
            <a:endParaRPr lang="ru-RU" sz="16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BB7FC-E91A-459F-A837-0878C49860D7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F903C-53B4-4381-AFF6-1A1AD40E5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C12B4-43DA-43C6-8520-5D94E2B8A513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E4462-C99D-406F-9ACC-F13D734B3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CBA1B-EADC-4951-83B1-882E0D67B2B2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1E27C-FAFD-4A40-AA33-830F09871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11890-BADA-429F-B7B8-0920E8A29E18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B4E5E-1C29-442D-91D4-BE5DFE332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C3F36-8AA3-43F0-A70F-4FCDBC6AB4D3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D04CD-89F1-4E44-BC54-D70E66DF0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50957-F972-4B32-BD07-35FEDA8AD97F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7492B-5B5A-441B-8263-C14A4D4EE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0F1DF-74A6-49DA-A14F-397193077E1A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C649E-6D34-4A2E-81EB-12E274207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2F848-9A71-4E64-A81E-37CC9CBF5831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4918C-E9D6-4BFF-AE6F-22715D523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C4365-69D2-4274-BF74-DDBA1366C1EB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18D3A-5072-4278-8258-8DBAF127D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1F59C-7AC3-40CC-853D-7E17F8D6A490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293BA-E2F4-4DBA-82DF-F4DFFE78E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457E6-7D9F-4890-A14D-601E93BBAFB1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28F3-058A-4998-936D-CC89CDBE9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D3A6099-B40D-44C7-8E2D-A06C9774923D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7D22D04-D30C-4CCA-AFAE-9287C0D76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/>
            </a:r>
            <a:br>
              <a:rPr lang="uk-UA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uk-UA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Презентація </a:t>
            </a:r>
            <a:br>
              <a:rPr lang="uk-UA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uk-UA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альтернативної програми</a:t>
            </a:r>
            <a:r>
              <a:rPr lang="ru-RU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/>
            </a:r>
            <a:br>
              <a:rPr lang="ru-RU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endParaRPr lang="ru-RU" sz="3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4764" name="Rectangle 1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uk-UA" b="1" smtClean="0">
                <a:latin typeface="Bookman Old Style" pitchFamily="18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uk-UA" b="1" i="1" smtClean="0">
                <a:solidFill>
                  <a:srgbClr val="3333FF"/>
                </a:solidFill>
                <a:latin typeface="Bookman Old Style" pitchFamily="18" charset="0"/>
              </a:rPr>
              <a:t>   Науковий керівник програми – </a:t>
            </a:r>
          </a:p>
          <a:p>
            <a:pPr eaLnBrk="1" hangingPunct="1">
              <a:buFontTx/>
              <a:buNone/>
            </a:pPr>
            <a:r>
              <a:rPr lang="uk-UA" b="1" i="1" smtClean="0">
                <a:solidFill>
                  <a:srgbClr val="3333FF"/>
                </a:solidFill>
                <a:latin typeface="Bookman Old Style" pitchFamily="18" charset="0"/>
              </a:rPr>
              <a:t>   Катерина Крутій, доктор педагогічних наук, професор</a:t>
            </a:r>
            <a:endParaRPr lang="ru-RU" b="1" i="1" smtClean="0">
              <a:solidFill>
                <a:srgbClr val="3333FF"/>
              </a:solidFill>
              <a:latin typeface="Bookman Old Style" pitchFamily="18" charset="0"/>
            </a:endParaRPr>
          </a:p>
        </p:txBody>
      </p:sp>
      <p:sp>
        <p:nvSpPr>
          <p:cNvPr id="74765" name="Rectangle 1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graphicFrame>
        <p:nvGraphicFramePr>
          <p:cNvPr id="74762" name="Object 3"/>
          <p:cNvGraphicFramePr>
            <a:graphicFrameLocks noChangeAspect="1"/>
          </p:cNvGraphicFramePr>
          <p:nvPr/>
        </p:nvGraphicFramePr>
        <p:xfrm>
          <a:off x="5076825" y="1557338"/>
          <a:ext cx="3317875" cy="4608512"/>
        </p:xfrm>
        <a:graphic>
          <a:graphicData uri="http://schemas.openxmlformats.org/presentationml/2006/ole">
            <p:oleObj spid="_x0000_s74762" name="Acrobat Document" r:id="rId4" imgW="4533698" imgH="6415869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Провідним принципом STREAM-освіти дітей дошкільного віку визначено принцип міжпредметної інтеґрації</a:t>
            </a:r>
            <a:endParaRPr lang="ru-RU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3187" name="Picture 4" descr="149 [Ð¿ÑÐµÐ¾Ð±ÑÐ°Ð·Ð¾Ð²Ð°Ð½Ð½ÑÐ¹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628775"/>
            <a:ext cx="44196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16238" y="6400800"/>
            <a:ext cx="2895600" cy="457200"/>
          </a:xfrm>
          <a:noFill/>
        </p:spPr>
        <p:txBody>
          <a:bodyPr/>
          <a:lstStyle/>
          <a:p>
            <a:r>
              <a:rPr lang="ru-RU" smtClean="0"/>
              <a:t>Семінар  проф. Катерини Крутій</a:t>
            </a:r>
          </a:p>
        </p:txBody>
      </p:sp>
      <p:sp>
        <p:nvSpPr>
          <p:cNvPr id="95234" name="Нижний колонтитул 5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altLang="ru-RU" sz="140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ru-RU" sz="29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Інтеґрація в дошкільній освіті                    як інноваційне явище, або що треба знати           про інтеґрацію?</a:t>
            </a:r>
            <a:endParaRPr lang="ru-RU" altLang="ru-RU" sz="2900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523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500" smtClean="0"/>
          </a:p>
        </p:txBody>
      </p:sp>
      <p:sp>
        <p:nvSpPr>
          <p:cNvPr id="95237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67175" y="1557338"/>
            <a:ext cx="4752975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ru-RU" sz="2500" b="1" i="1" smtClean="0"/>
              <a:t>    Інтеґрація</a:t>
            </a:r>
            <a:r>
              <a:rPr lang="uk-UA" altLang="ru-RU" sz="2500" smtClean="0"/>
              <a:t> – це </a:t>
            </a:r>
            <a:r>
              <a:rPr lang="uk-UA" altLang="ru-RU" sz="2500" i="1" smtClean="0"/>
              <a:t>природний динамічний процес, що охоплює взаємопроникнення та взаємозв’язок елементів, розділів та освітніх напрямів на основі системного і всебічного розкриття процесів і явищ, спрямованих на забезпечення цілісності знань та вмінь.</a:t>
            </a:r>
            <a:endParaRPr lang="ru-RU" altLang="ru-RU" sz="2500" i="1" smtClean="0"/>
          </a:p>
        </p:txBody>
      </p:sp>
      <p:pic>
        <p:nvPicPr>
          <p:cNvPr id="95238" name="Picture 7" descr="471db9e2240f18080d96c21df67df1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989138"/>
            <a:ext cx="3598862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noFill/>
        </p:spPr>
        <p:txBody>
          <a:bodyPr/>
          <a:lstStyle/>
          <a:p>
            <a:r>
              <a:rPr lang="ru-RU" smtClean="0"/>
              <a:t>Семінар  проф. Катерини Крутій</a:t>
            </a:r>
          </a:p>
        </p:txBody>
      </p:sp>
      <p:sp>
        <p:nvSpPr>
          <p:cNvPr id="97282" name="Нижний колонтитул 5"/>
          <p:cNvSpPr txBox="1">
            <a:spLocks noGrp="1"/>
          </p:cNvSpPr>
          <p:nvPr/>
        </p:nvSpPr>
        <p:spPr bwMode="auto">
          <a:xfrm>
            <a:off x="3132138" y="60213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altLang="ru-RU" sz="140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ru-RU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Рівні інтеґрації</a:t>
            </a:r>
            <a:r>
              <a:rPr lang="uk-UA" altLang="ru-RU" smtClean="0"/>
              <a:t> </a:t>
            </a:r>
            <a:endParaRPr lang="ru-RU" altLang="ru-RU" smtClean="0"/>
          </a:p>
        </p:txBody>
      </p:sp>
      <p:sp>
        <p:nvSpPr>
          <p:cNvPr id="9728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ru-RU" sz="2800" b="1" i="1" smtClean="0">
                <a:latin typeface="Bookman Old Style" pitchFamily="18" charset="0"/>
              </a:rPr>
              <a:t>    Трирівнева інтеґрація</a:t>
            </a:r>
            <a:r>
              <a:rPr lang="uk-UA" altLang="ru-RU" sz="2800" b="1" smtClean="0">
                <a:latin typeface="Bookman Old Style" pitchFamily="18" charset="0"/>
              </a:rPr>
              <a:t>:</a:t>
            </a:r>
            <a:endParaRPr lang="uk-UA" altLang="ru-RU" sz="2800" smtClean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altLang="ru-RU" sz="2800" smtClean="0">
                <a:latin typeface="Bookman Old Style" pitchFamily="18" charset="0"/>
              </a:rPr>
              <a:t>на рівні управління </a:t>
            </a:r>
            <a:r>
              <a:rPr lang="ru-RU" altLang="ru-RU" sz="2800" smtClean="0">
                <a:latin typeface="Bookman Old Style" pitchFamily="18" charset="0"/>
              </a:rPr>
              <a:t>ЗДО</a:t>
            </a:r>
            <a:r>
              <a:rPr lang="uk-UA" altLang="ru-RU" sz="2800" smtClean="0">
                <a:latin typeface="Bookman Old Style" pitchFamily="18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uk-UA" altLang="ru-RU" sz="2800" smtClean="0">
                <a:latin typeface="Bookman Old Style" pitchFamily="18" charset="0"/>
              </a:rPr>
              <a:t>на рівні методичного забезпечення;</a:t>
            </a:r>
          </a:p>
          <a:p>
            <a:pPr eaLnBrk="1" hangingPunct="1">
              <a:lnSpc>
                <a:spcPct val="90000"/>
              </a:lnSpc>
            </a:pPr>
            <a:r>
              <a:rPr lang="uk-UA" altLang="ru-RU" sz="2800" smtClean="0">
                <a:latin typeface="Bookman Old Style" pitchFamily="18" charset="0"/>
              </a:rPr>
              <a:t>на рівні інтеґрації навчальної діяльності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ru-RU" sz="2800" smtClean="0">
                <a:latin typeface="Bookman Old Style" pitchFamily="18" charset="0"/>
              </a:rPr>
              <a:t>  (освітн</a:t>
            </a:r>
            <a:r>
              <a:rPr lang="uk-UA" altLang="ru-RU" sz="2800" smtClean="0"/>
              <a:t>ього</a:t>
            </a:r>
            <a:r>
              <a:rPr lang="uk-UA" altLang="ru-RU" sz="2800" smtClean="0">
                <a:latin typeface="Bookman Old Style" pitchFamily="18" charset="0"/>
              </a:rPr>
              <a:t> процес</a:t>
            </a:r>
            <a:r>
              <a:rPr lang="uk-UA" altLang="ru-RU" sz="2800" smtClean="0"/>
              <a:t>у</a:t>
            </a:r>
            <a:r>
              <a:rPr lang="uk-UA" altLang="ru-RU" sz="2800" smtClean="0">
                <a:latin typeface="Bookman Old Style" pitchFamily="18" charset="0"/>
              </a:rPr>
              <a:t>).</a:t>
            </a:r>
            <a:endParaRPr lang="ru-RU" altLang="ru-RU" sz="2800" smtClean="0">
              <a:latin typeface="Bookman Old Style" pitchFamily="18" charset="0"/>
            </a:endParaRPr>
          </a:p>
        </p:txBody>
      </p:sp>
      <p:sp>
        <p:nvSpPr>
          <p:cNvPr id="97285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 sz="2800" smtClean="0"/>
          </a:p>
        </p:txBody>
      </p:sp>
      <p:pic>
        <p:nvPicPr>
          <p:cNvPr id="97286" name="Picture 7" descr="Yabloko_567754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600200"/>
            <a:ext cx="45720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3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Інтеґрований </a:t>
            </a:r>
            <a:br>
              <a:rPr lang="uk-UA" sz="3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uk-UA" sz="3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освітній процес у ЗДО</a:t>
            </a:r>
            <a:endParaRPr lang="ru-RU" sz="3600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9330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uk-UA" sz="2400" smtClean="0"/>
              <a:t>  </a:t>
            </a:r>
            <a:r>
              <a:rPr lang="uk-UA" sz="2400" smtClean="0">
                <a:latin typeface="Bookman Old Style" pitchFamily="18" charset="0"/>
              </a:rPr>
              <a:t>— це цілеспрямований і систематичний процес об’єднання освітніх напрямів під час спеціально організованої взаємодії педагогів та вихованців, спрямований на вирішення освітніх завдань на основі інтеґрації змісту освіти і видів дитячої діяльності.</a:t>
            </a:r>
            <a:r>
              <a:rPr lang="uk-UA" sz="2400" smtClean="0"/>
              <a:t> </a:t>
            </a:r>
            <a:endParaRPr lang="ru-RU" sz="2400" smtClean="0"/>
          </a:p>
        </p:txBody>
      </p:sp>
      <p:sp>
        <p:nvSpPr>
          <p:cNvPr id="99331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2400" smtClean="0"/>
          </a:p>
        </p:txBody>
      </p:sp>
      <p:pic>
        <p:nvPicPr>
          <p:cNvPr id="99332" name="Picture 8" descr="ÐÐÐ ÐÐÐÐÐ§Ð¬ ÐÐÐ¢Ð¯Ð Ð¡Ð¢ÐÐ¢Ð¬ Ð¡ÐÐÐÐÐ Ð¡ÐÐÐÐ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628775"/>
            <a:ext cx="3097212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Формами організації інтеґрованого навчання в сучасних ЗДО є:</a:t>
            </a:r>
            <a:endParaRPr lang="ru-RU" sz="3200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1378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uk-UA" smtClean="0">
                <a:latin typeface="Bookman Old Style" pitchFamily="18" charset="0"/>
              </a:rPr>
              <a:t> інтеґровані заняття (у тому числі комплексні, тематичні, домінантні тощо), </a:t>
            </a:r>
          </a:p>
          <a:p>
            <a:r>
              <a:rPr lang="uk-UA" smtClean="0">
                <a:latin typeface="Bookman Old Style" pitchFamily="18" charset="0"/>
              </a:rPr>
              <a:t>інтеґрований (тематичний) день, </a:t>
            </a:r>
          </a:p>
          <a:p>
            <a:r>
              <a:rPr lang="uk-UA" smtClean="0">
                <a:latin typeface="Bookman Old Style" pitchFamily="18" charset="0"/>
              </a:rPr>
              <a:t>інтеґрований цикл.</a:t>
            </a:r>
            <a:endParaRPr lang="ru-RU" smtClean="0">
              <a:latin typeface="Bookman Old Style" pitchFamily="18" charset="0"/>
            </a:endParaRPr>
          </a:p>
          <a:p>
            <a:endParaRPr lang="ru-RU" smtClean="0">
              <a:latin typeface="Bookman Old Style" pitchFamily="18" charset="0"/>
            </a:endParaRPr>
          </a:p>
        </p:txBody>
      </p:sp>
      <p:sp>
        <p:nvSpPr>
          <p:cNvPr id="101379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pic>
        <p:nvPicPr>
          <p:cNvPr id="101380" name="Picture 7" descr="364a15b00236a79585bca1dd2c2c4e2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557338"/>
            <a:ext cx="314325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noFill/>
        </p:spPr>
        <p:txBody>
          <a:bodyPr/>
          <a:lstStyle/>
          <a:p>
            <a:r>
              <a:rPr lang="ru-RU" smtClean="0"/>
              <a:t>Семінар  проф. Катерини Крутій</a:t>
            </a:r>
          </a:p>
        </p:txBody>
      </p:sp>
      <p:sp>
        <p:nvSpPr>
          <p:cNvPr id="103426" name="Нижний колонтитул 5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altLang="ru-RU" sz="1400"/>
          </a:p>
        </p:txBody>
      </p:sp>
      <p:pic>
        <p:nvPicPr>
          <p:cNvPr id="1034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341438"/>
            <a:ext cx="5040312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М</a:t>
            </a:r>
            <a:r>
              <a:rPr lang="uk-UA" altLang="ru-RU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одель інтеґрації змісту, видів діяльності та освітніх напрямів у </a:t>
            </a:r>
            <a:r>
              <a:rPr lang="ru-RU" altLang="ru-RU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ЗДО</a:t>
            </a:r>
            <a:r>
              <a:rPr lang="ru-RU" altLang="ru-RU" sz="4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3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Вимоги до інтеґрованих занять</a:t>
            </a:r>
            <a:endParaRPr lang="ru-RU" sz="3600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547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4043363" cy="50006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uk-UA" sz="2400" i="1" smtClean="0">
                <a:latin typeface="Bookman Old Style" pitchFamily="18" charset="0"/>
              </a:rPr>
              <a:t>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2400" i="1" smtClean="0">
                <a:latin typeface="Bookman Old Style" pitchFamily="18" charset="0"/>
              </a:rPr>
              <a:t>    </a:t>
            </a:r>
            <a:r>
              <a:rPr lang="uk-UA" sz="2000" i="1" smtClean="0">
                <a:latin typeface="Bookman Old Style" pitchFamily="18" charset="0"/>
              </a:rPr>
              <a:t>Інтеґроване заняття</a:t>
            </a:r>
            <a:r>
              <a:rPr lang="uk-UA" sz="2000" smtClean="0">
                <a:latin typeface="Bookman Old Style" pitchFamily="18" charset="0"/>
              </a:rPr>
              <a:t> —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2000" smtClean="0">
                <a:latin typeface="Bookman Old Style" pitchFamily="18" charset="0"/>
              </a:rPr>
              <a:t>    це особливим чином організована елементарна навчальна діяльність дошкільників, зміст якої має складну структуру, що охоплює кілька різних компонентів, характеризується визначеними відношеннями і силою взаємодії, сприяє формуванню в дошкільників цілісної картини Всесвіту. </a:t>
            </a:r>
            <a:endParaRPr lang="ru-RU" sz="2000" smtClean="0">
              <a:latin typeface="Bookman Old Style" pitchFamily="18" charset="0"/>
            </a:endParaRPr>
          </a:p>
        </p:txBody>
      </p:sp>
      <p:sp>
        <p:nvSpPr>
          <p:cNvPr id="10547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uk-UA" sz="2000" i="1" smtClean="0"/>
              <a:t>    Структура інтеґрованих занять</a:t>
            </a:r>
            <a:r>
              <a:rPr lang="uk-UA" sz="2000" smtClean="0"/>
              <a:t> відрізняється: </a:t>
            </a:r>
          </a:p>
          <a:p>
            <a:pPr>
              <a:lnSpc>
                <a:spcPct val="90000"/>
              </a:lnSpc>
            </a:pPr>
            <a:r>
              <a:rPr lang="uk-UA" sz="2000" smtClean="0"/>
              <a:t>чіткістю, </a:t>
            </a:r>
          </a:p>
          <a:p>
            <a:pPr>
              <a:lnSpc>
                <a:spcPct val="90000"/>
              </a:lnSpc>
            </a:pPr>
            <a:r>
              <a:rPr lang="uk-UA" sz="2000" smtClean="0"/>
              <a:t>компактністю, </a:t>
            </a:r>
          </a:p>
          <a:p>
            <a:pPr>
              <a:lnSpc>
                <a:spcPct val="90000"/>
              </a:lnSpc>
            </a:pPr>
            <a:r>
              <a:rPr lang="uk-UA" sz="2000" smtClean="0"/>
              <a:t>стислістю, </a:t>
            </a:r>
          </a:p>
          <a:p>
            <a:pPr>
              <a:lnSpc>
                <a:spcPct val="90000"/>
              </a:lnSpc>
            </a:pPr>
            <a:r>
              <a:rPr lang="uk-UA" sz="2000" smtClean="0"/>
              <a:t>логічною взаємообумовленістю пропонованого дітям матеріалу на кожному етапі заняття, </a:t>
            </a:r>
          </a:p>
          <a:p>
            <a:pPr>
              <a:lnSpc>
                <a:spcPct val="90000"/>
              </a:lnSpc>
            </a:pPr>
            <a:r>
              <a:rPr lang="uk-UA" sz="2000" smtClean="0"/>
              <a:t>значною інформативною місткістю матеріалу. </a:t>
            </a:r>
            <a:endParaRPr lang="ru-RU" sz="200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3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Закономірності </a:t>
            </a:r>
            <a:br>
              <a:rPr lang="uk-UA" sz="3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uk-UA" sz="3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інтеґрованого заняття:</a:t>
            </a:r>
            <a:endParaRPr lang="ru-RU" sz="3600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7522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sz="2000" smtClean="0"/>
              <a:t>усе підкорено авторському задуму; </a:t>
            </a:r>
          </a:p>
          <a:p>
            <a:pPr>
              <a:lnSpc>
                <a:spcPct val="90000"/>
              </a:lnSpc>
            </a:pPr>
            <a:r>
              <a:rPr lang="uk-UA" sz="2000" smtClean="0"/>
              <a:t>об’єднується основною думкою (стрижень заняття); </a:t>
            </a:r>
          </a:p>
          <a:p>
            <a:pPr>
              <a:lnSpc>
                <a:spcPct val="90000"/>
              </a:lnSpc>
            </a:pPr>
            <a:r>
              <a:rPr lang="uk-UA" sz="2000" smtClean="0"/>
              <a:t>складає єдине ціле, етапи заняття — це фраґменти цілого; </a:t>
            </a:r>
          </a:p>
          <a:p>
            <a:pPr>
              <a:lnSpc>
                <a:spcPct val="90000"/>
              </a:lnSpc>
            </a:pPr>
            <a:r>
              <a:rPr lang="uk-UA" sz="2000" smtClean="0"/>
              <a:t>етапи і компоненти заняття перебувають у логіко-структурній залежності; </a:t>
            </a:r>
          </a:p>
          <a:p>
            <a:pPr>
              <a:lnSpc>
                <a:spcPct val="90000"/>
              </a:lnSpc>
            </a:pPr>
            <a:r>
              <a:rPr lang="uk-UA" sz="2000" smtClean="0"/>
              <a:t>обраний для заняття дидактичний матеріал відповідає задуму. </a:t>
            </a:r>
            <a:endParaRPr lang="ru-RU" sz="2000" smtClean="0"/>
          </a:p>
        </p:txBody>
      </p:sp>
      <p:sp>
        <p:nvSpPr>
          <p:cNvPr id="107523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000" smtClean="0"/>
          </a:p>
        </p:txBody>
      </p:sp>
      <p:pic>
        <p:nvPicPr>
          <p:cNvPr id="107524" name="Picture 7" descr="cbfddc2a13935027856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060575"/>
            <a:ext cx="3394075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МЕТОДИЧНІ  ЗАСАДИ  </a:t>
            </a:r>
            <a:br>
              <a:rPr lang="uk-UA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uk-UA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АЛЬТЕРНАТИВНОЇ  ПРОГРАМИ</a:t>
            </a:r>
            <a:br>
              <a:rPr lang="uk-UA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uk-UA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“STREAM-освіта, або Стежинки у Всесвіт”</a:t>
            </a:r>
            <a:endParaRPr lang="ru-RU" sz="2800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957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uk-UA" sz="2400" b="1" smtClean="0">
                <a:solidFill>
                  <a:srgbClr val="0000FF"/>
                </a:solidFill>
                <a:latin typeface="Bookman Old Style" pitchFamily="18" charset="0"/>
              </a:rPr>
              <a:t>Види дитячої діяльності            за  програмою:</a:t>
            </a:r>
          </a:p>
          <a:p>
            <a:pPr>
              <a:lnSpc>
                <a:spcPct val="90000"/>
              </a:lnSpc>
            </a:pPr>
            <a:r>
              <a:rPr lang="uk-UA" sz="2000" smtClean="0">
                <a:latin typeface="Bookman Old Style" pitchFamily="18" charset="0"/>
              </a:rPr>
              <a:t>ігрова;</a:t>
            </a:r>
          </a:p>
          <a:p>
            <a:pPr>
              <a:lnSpc>
                <a:spcPct val="90000"/>
              </a:lnSpc>
            </a:pPr>
            <a:r>
              <a:rPr lang="uk-UA" sz="2000" smtClean="0">
                <a:latin typeface="Bookman Old Style" pitchFamily="18" charset="0"/>
              </a:rPr>
              <a:t>комунікативна;</a:t>
            </a:r>
          </a:p>
          <a:p>
            <a:pPr>
              <a:lnSpc>
                <a:spcPct val="90000"/>
              </a:lnSpc>
            </a:pPr>
            <a:r>
              <a:rPr lang="uk-UA" sz="2000" smtClean="0">
                <a:latin typeface="Bookman Old Style" pitchFamily="18" charset="0"/>
              </a:rPr>
              <a:t>пізнавально-дослідницька;</a:t>
            </a:r>
          </a:p>
          <a:p>
            <a:pPr>
              <a:lnSpc>
                <a:spcPct val="90000"/>
              </a:lnSpc>
            </a:pPr>
            <a:r>
              <a:rPr lang="uk-UA" sz="2000" smtClean="0">
                <a:latin typeface="Bookman Old Style" pitchFamily="18" charset="0"/>
              </a:rPr>
              <a:t>конструювання з різного матеріалу;</a:t>
            </a:r>
          </a:p>
          <a:p>
            <a:pPr>
              <a:lnSpc>
                <a:spcPct val="90000"/>
              </a:lnSpc>
            </a:pPr>
            <a:r>
              <a:rPr lang="uk-UA" sz="2000" smtClean="0">
                <a:latin typeface="Bookman Old Style" pitchFamily="18" charset="0"/>
              </a:rPr>
              <a:t>сприйняття художньої літератури та фольклору;</a:t>
            </a:r>
          </a:p>
          <a:p>
            <a:pPr>
              <a:lnSpc>
                <a:spcPct val="90000"/>
              </a:lnSpc>
            </a:pPr>
            <a:r>
              <a:rPr lang="uk-UA" sz="2000" smtClean="0">
                <a:latin typeface="Bookman Old Style" pitchFamily="18" charset="0"/>
              </a:rPr>
              <a:t>образотворча;</a:t>
            </a:r>
          </a:p>
          <a:p>
            <a:pPr>
              <a:lnSpc>
                <a:spcPct val="90000"/>
              </a:lnSpc>
            </a:pPr>
            <a:r>
              <a:rPr lang="uk-UA" sz="2000" smtClean="0">
                <a:latin typeface="Bookman Old Style" pitchFamily="18" charset="0"/>
              </a:rPr>
              <a:t>музична;</a:t>
            </a:r>
          </a:p>
          <a:p>
            <a:pPr>
              <a:lnSpc>
                <a:spcPct val="90000"/>
              </a:lnSpc>
            </a:pPr>
            <a:r>
              <a:rPr lang="uk-UA" sz="2000" smtClean="0">
                <a:latin typeface="Bookman Old Style" pitchFamily="18" charset="0"/>
              </a:rPr>
              <a:t>рухові форми активності дитини. </a:t>
            </a:r>
            <a:endParaRPr lang="ru-RU" sz="2000" smtClean="0">
              <a:latin typeface="Bookman Old Style" pitchFamily="18" charset="0"/>
            </a:endParaRP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uk-UA" sz="2000" i="1" smtClean="0">
                <a:latin typeface="Bookman Old Style" pitchFamily="18" charset="0"/>
              </a:rPr>
              <a:t>    </a:t>
            </a:r>
            <a:r>
              <a:rPr lang="uk-U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Розвивальні акценти</a:t>
            </a:r>
            <a:r>
              <a:rPr lang="uk-UA" sz="2400" smtClean="0">
                <a:latin typeface="Bookman Old Style" pitchFamily="18" charset="0"/>
              </a:rPr>
              <a:t> –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uk-UA" sz="2000" smtClean="0">
                <a:latin typeface="Bookman Old Style" pitchFamily="18" charset="0"/>
              </a:rPr>
              <a:t>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uk-UA" sz="2000" smtClean="0">
                <a:latin typeface="Bookman Old Style" pitchFamily="18" charset="0"/>
              </a:rPr>
              <a:t>    підкреслення (надання переваг) певного положення, явища, події тощо, яке сприяє процесу руху від нижчого до вищого щабля, у результаті чого відбувається зміна якості предмета, явища, діяльності, перехід до новішого, прогресивнішого.</a:t>
            </a:r>
            <a:endParaRPr lang="ru-RU" sz="2000" smtClean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3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Щаблі міжпредметної інтеґрації</a:t>
            </a:r>
            <a:r>
              <a:rPr lang="uk-UA" sz="4000" smtClean="0"/>
              <a:t> </a:t>
            </a:r>
            <a:endParaRPr lang="ru-RU" sz="4000" smtClean="0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uk-UA" sz="24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 Міжпредметна інтеґрація</a:t>
            </a:r>
            <a:r>
              <a:rPr lang="uk-UA" sz="2400" i="1" smtClean="0">
                <a:latin typeface="Bookman Old Style" pitchFamily="18" charset="0"/>
              </a:rPr>
              <a:t> — </a:t>
            </a:r>
            <a:r>
              <a:rPr lang="uk-UA" sz="2400" smtClean="0">
                <a:latin typeface="Bookman Old Style" pitchFamily="18" charset="0"/>
              </a:rPr>
              <a:t>це ключовий принцип (напрям) у реалізації програми формування культури інженерного мислення в дошкільників, є стрижневою основою, яка визначає успішний, цілісний розвиток особистості на різних етапах її дошкільного дитинства.</a:t>
            </a:r>
            <a:endParaRPr lang="ru-RU" sz="2400" smtClean="0">
              <a:latin typeface="Bookman Old Style" pitchFamily="18" charset="0"/>
            </a:endParaRPr>
          </a:p>
        </p:txBody>
      </p:sp>
      <p:pic>
        <p:nvPicPr>
          <p:cNvPr id="111619" name="Picture 7" descr="логотип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>
            <a:grayscl/>
          </a:blip>
          <a:srcRect l="-1086" t="-1552" r="-1086" b="-1552"/>
          <a:stretch>
            <a:fillRect/>
          </a:stretch>
        </p:blipFill>
        <p:spPr>
          <a:xfrm>
            <a:off x="4859338" y="2420938"/>
            <a:ext cx="3313112" cy="23193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“Стежинки у Всесвіт”</a:t>
            </a:r>
            <a:r>
              <a:rPr lang="uk-UA"/>
              <a:t> </a:t>
            </a:r>
            <a:endParaRPr lang="ru-RU"/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6803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700213"/>
            <a:ext cx="817245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Пріоритетні форми презентації </a:t>
            </a:r>
            <a:br>
              <a:rPr lang="uk-UA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uk-UA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пізнавальної інформації </a:t>
            </a:r>
            <a:br>
              <a:rPr lang="uk-UA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uk-UA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за альтернативною програмою</a:t>
            </a:r>
            <a:r>
              <a:rPr lang="ru-RU" sz="4000" smtClean="0"/>
              <a:t> </a:t>
            </a:r>
          </a:p>
        </p:txBody>
      </p:sp>
      <p:sp>
        <p:nvSpPr>
          <p:cNvPr id="113666" name="Rectangle 2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uk-UA" sz="1600" i="1" smtClean="0">
                <a:latin typeface="Bookman Old Style" pitchFamily="18" charset="0"/>
              </a:rPr>
              <a:t>Освітні ситуації.</a:t>
            </a:r>
          </a:p>
          <a:p>
            <a:pPr>
              <a:lnSpc>
                <a:spcPct val="80000"/>
              </a:lnSpc>
            </a:pPr>
            <a:r>
              <a:rPr lang="uk-UA" sz="1600" i="1" smtClean="0">
                <a:latin typeface="Bookman Old Style" pitchFamily="18" charset="0"/>
              </a:rPr>
              <a:t>Освітні подорожі.</a:t>
            </a:r>
          </a:p>
          <a:p>
            <a:pPr>
              <a:lnSpc>
                <a:spcPct val="80000"/>
              </a:lnSpc>
            </a:pPr>
            <a:r>
              <a:rPr lang="uk-UA" sz="1600" i="1" smtClean="0">
                <a:latin typeface="Bookman Old Style" pitchFamily="18" charset="0"/>
              </a:rPr>
              <a:t>Бесіда з використанням відкритих запитань.</a:t>
            </a:r>
          </a:p>
          <a:p>
            <a:pPr>
              <a:lnSpc>
                <a:spcPct val="80000"/>
              </a:lnSpc>
            </a:pPr>
            <a:r>
              <a:rPr lang="uk-UA" sz="1600" i="1" smtClean="0">
                <a:latin typeface="Bookman Old Style" pitchFamily="18" charset="0"/>
              </a:rPr>
              <a:t>Едьютейнмент.</a:t>
            </a:r>
          </a:p>
          <a:p>
            <a:pPr>
              <a:lnSpc>
                <a:spcPct val="80000"/>
              </a:lnSpc>
            </a:pPr>
            <a:r>
              <a:rPr lang="uk-UA" sz="1600" i="1" smtClean="0">
                <a:latin typeface="Bookman Old Style" pitchFamily="18" charset="0"/>
              </a:rPr>
              <a:t>Ігри.</a:t>
            </a:r>
          </a:p>
          <a:p>
            <a:pPr>
              <a:lnSpc>
                <a:spcPct val="80000"/>
              </a:lnSpc>
            </a:pPr>
            <a:r>
              <a:rPr lang="uk-UA" sz="1600" i="1" smtClean="0">
                <a:latin typeface="Bookman Old Style" pitchFamily="18" charset="0"/>
              </a:rPr>
              <a:t>Спостереження.</a:t>
            </a:r>
          </a:p>
          <a:p>
            <a:pPr>
              <a:lnSpc>
                <a:spcPct val="80000"/>
              </a:lnSpc>
            </a:pPr>
            <a:r>
              <a:rPr lang="uk-UA" sz="1600" i="1" smtClean="0">
                <a:latin typeface="Bookman Old Style" pitchFamily="18" charset="0"/>
              </a:rPr>
              <a:t>Досліди – дослідження.</a:t>
            </a:r>
            <a:r>
              <a:rPr lang="uk-UA" sz="1600" smtClean="0">
                <a:latin typeface="Bookman Old Style" pitchFamily="18" charset="0"/>
              </a:rPr>
              <a:t> </a:t>
            </a:r>
            <a:endParaRPr lang="uk-UA" sz="1600" i="1" smtClean="0"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600" i="1" smtClean="0">
                <a:latin typeface="Bookman Old Style" pitchFamily="18" charset="0"/>
              </a:rPr>
              <a:t>Створення колекцій.</a:t>
            </a:r>
          </a:p>
          <a:p>
            <a:pPr>
              <a:lnSpc>
                <a:spcPct val="80000"/>
              </a:lnSpc>
            </a:pPr>
            <a:r>
              <a:rPr lang="uk-UA" sz="1600" i="1" smtClean="0">
                <a:latin typeface="Bookman Old Style" pitchFamily="18" charset="0"/>
              </a:rPr>
              <a:t>Моделювання явищ та процесів.</a:t>
            </a:r>
          </a:p>
          <a:p>
            <a:pPr>
              <a:lnSpc>
                <a:spcPct val="80000"/>
              </a:lnSpc>
            </a:pPr>
            <a:r>
              <a:rPr lang="uk-UA" sz="1600" i="1" smtClean="0">
                <a:latin typeface="Bookman Old Style" pitchFamily="18" charset="0"/>
              </a:rPr>
              <a:t>Віртуальні та реальні екскурсії.</a:t>
            </a:r>
          </a:p>
          <a:p>
            <a:pPr>
              <a:lnSpc>
                <a:spcPct val="80000"/>
              </a:lnSpc>
            </a:pPr>
            <a:r>
              <a:rPr lang="uk-UA" sz="1600" i="1" smtClean="0">
                <a:latin typeface="Bookman Old Style" pitchFamily="18" charset="0"/>
              </a:rPr>
              <a:t>Міні-музеї.</a:t>
            </a:r>
          </a:p>
          <a:p>
            <a:pPr>
              <a:lnSpc>
                <a:spcPct val="80000"/>
              </a:lnSpc>
            </a:pPr>
            <a:r>
              <a:rPr lang="uk-UA" sz="1600" i="1" smtClean="0">
                <a:latin typeface="Bookman Old Style" pitchFamily="18" charset="0"/>
              </a:rPr>
              <a:t>Заняття — милування природою.</a:t>
            </a:r>
          </a:p>
          <a:p>
            <a:pPr>
              <a:lnSpc>
                <a:spcPct val="80000"/>
              </a:lnSpc>
            </a:pPr>
            <a:r>
              <a:rPr lang="uk-UA" sz="1600" i="1" smtClean="0">
                <a:latin typeface="Bookman Old Style" pitchFamily="18" charset="0"/>
              </a:rPr>
              <a:t>Сторітеллінг. </a:t>
            </a:r>
          </a:p>
          <a:p>
            <a:pPr>
              <a:lnSpc>
                <a:spcPct val="80000"/>
              </a:lnSpc>
            </a:pPr>
            <a:r>
              <a:rPr lang="uk-UA" sz="1600" i="1" smtClean="0">
                <a:latin typeface="Bookman Old Style" pitchFamily="18" charset="0"/>
              </a:rPr>
              <a:t>Етюди під музику.</a:t>
            </a:r>
          </a:p>
          <a:p>
            <a:pPr>
              <a:lnSpc>
                <a:spcPct val="80000"/>
              </a:lnSpc>
            </a:pPr>
            <a:r>
              <a:rPr lang="uk-UA" sz="1600" i="1" smtClean="0">
                <a:latin typeface="Bookman Old Style" pitchFamily="18" charset="0"/>
              </a:rPr>
              <a:t>Інтерактивна пізнавальна казка та історія.</a:t>
            </a:r>
          </a:p>
          <a:p>
            <a:pPr>
              <a:lnSpc>
                <a:spcPct val="80000"/>
              </a:lnSpc>
            </a:pPr>
            <a:r>
              <a:rPr lang="uk-UA" sz="1600" i="1" smtClean="0">
                <a:latin typeface="Bookman Old Style" pitchFamily="18" charset="0"/>
              </a:rPr>
              <a:t>Пізнавальні презентації з інтерактивними елементами.</a:t>
            </a:r>
            <a:r>
              <a:rPr lang="uk-UA" sz="1600" smtClean="0">
                <a:latin typeface="Bookman Old Style" pitchFamily="18" charset="0"/>
              </a:rPr>
              <a:t> </a:t>
            </a:r>
            <a:endParaRPr lang="ru-RU" sz="1600" smtClean="0">
              <a:latin typeface="Bookman Old Style" pitchFamily="18" charset="0"/>
            </a:endParaRPr>
          </a:p>
        </p:txBody>
      </p:sp>
      <p:sp>
        <p:nvSpPr>
          <p:cNvPr id="113667" name="Rectangle 2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3668" name="Picture 24" descr="d60bba8de5e5e9c689a19059f7e51c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773238"/>
            <a:ext cx="4297362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noFill/>
        </p:spPr>
        <p:txBody>
          <a:bodyPr/>
          <a:lstStyle/>
          <a:p>
            <a:r>
              <a:rPr lang="ru-RU" smtClean="0"/>
              <a:t>Семінар  проф. Катерини Крутій</a:t>
            </a:r>
          </a:p>
        </p:txBody>
      </p:sp>
      <p:sp>
        <p:nvSpPr>
          <p:cNvPr id="115714" name="Нижний колонтитул 3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altLang="ru-RU" sz="1400"/>
          </a:p>
        </p:txBody>
      </p:sp>
      <p:pic>
        <p:nvPicPr>
          <p:cNvPr id="115715" name="Picture 4" descr="Diverse-ap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628775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ru-RU" sz="33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ВИСНОВКИ</a:t>
            </a:r>
            <a:endParaRPr lang="ru-RU" altLang="ru-RU" sz="3300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Мета альтернативної програми:</a:t>
            </a:r>
            <a:endParaRPr lang="ru-RU" sz="3200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2400" i="1" smtClean="0">
              <a:latin typeface="Bookman Old Style" pitchFamily="18" charset="0"/>
            </a:endParaRPr>
          </a:p>
        </p:txBody>
      </p:sp>
      <p:sp>
        <p:nvSpPr>
          <p:cNvPr id="7885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sz="2400" smtClean="0"/>
              <a:t>    </a:t>
            </a:r>
            <a:r>
              <a:rPr lang="uk-UA" sz="2400" smtClean="0">
                <a:latin typeface="Bookman Old Style" pitchFamily="18" charset="0"/>
              </a:rPr>
              <a:t>допомогти дитині осягнути закономірності та взаємозв’язки довкілля, сформувати цілісний світогляд, який допоможе їй не тільки використовувати знання для задоволення власних потреб, а й свідомо берегти природу, </a:t>
            </a:r>
            <a:r>
              <a:rPr lang="uk-UA" sz="2400" i="1" smtClean="0">
                <a:latin typeface="Bookman Old Style" pitchFamily="18" charset="0"/>
              </a:rPr>
              <a:t>діяти безпечно для себе та інших, сформувати основи культури інженерного мислення.</a:t>
            </a:r>
            <a:endParaRPr lang="uk-UA" sz="2400" b="1" i="1" smtClean="0"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endParaRPr lang="ru-RU" sz="2400" smtClean="0"/>
          </a:p>
        </p:txBody>
      </p:sp>
      <p:pic>
        <p:nvPicPr>
          <p:cNvPr id="78852" name="Picture 6" descr="Sticky Learn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700213"/>
            <a:ext cx="324008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8038" y="6237288"/>
            <a:ext cx="2900362" cy="623887"/>
          </a:xfrm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80898" name="Нижний колонтитул 5"/>
          <p:cNvSpPr txBox="1">
            <a:spLocks noGrp="1"/>
          </p:cNvSpPr>
          <p:nvPr/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/>
              <a:t>Семінар проф. Катерини Крутій</a:t>
            </a:r>
          </a:p>
        </p:txBody>
      </p:sp>
      <p:pic>
        <p:nvPicPr>
          <p:cNvPr id="80899" name="Picture 5" descr="Картинки по запросу жел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420938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ru-RU" sz="33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Чому традиційна дидактика не спрацьовує із сучасними дітьми?</a:t>
            </a:r>
            <a:endParaRPr lang="ru-RU" altLang="ru-RU" sz="33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МЕТОДОЛОГІЧНІ  ЗАСАДИ  </a:t>
            </a:r>
            <a:r>
              <a:rPr lang="ru-RU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АЛЬТЕРНАТИВНОЇ  </a:t>
            </a:r>
            <a:r>
              <a:rPr lang="uk-UA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ПРОГРАМИ </a:t>
            </a:r>
            <a:br>
              <a:rPr lang="uk-UA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uk-UA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“STREAM-освіта, або Стежинки у Всесвіт”</a:t>
            </a:r>
            <a:endParaRPr lang="ru-RU" sz="2800" b="1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294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86238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i="1" smtClean="0"/>
              <a:t>    Культура інженерного мислення </a:t>
            </a:r>
            <a:r>
              <a:rPr lang="uk-UA" sz="2400" smtClean="0"/>
              <a:t>— це вміння самостійно і відносно вільно користуватися своїми знаннями у процесі переробки природних матеріалів, енергії та інформації з метою отримання нових знань про те, аналогів чого немає у світі, а може виникнути лише в процесі інженерної творчості. </a:t>
            </a:r>
            <a:endParaRPr lang="ru-RU" sz="2400" smtClean="0"/>
          </a:p>
        </p:txBody>
      </p:sp>
      <p:sp>
        <p:nvSpPr>
          <p:cNvPr id="82947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  <p:pic>
        <p:nvPicPr>
          <p:cNvPr id="82948" name="Picture 8" descr="ÐÐ½ÑÐµÐ³ÑÐ°ÑÑÑ Ð² Ð´ÑÑ (ÑÐ°ÑÑÐ¸Ð½Ð° 1)  Ð¢ÐµÐ¼Ð°ÑÐ¸ÑÐ½Ðµ Ð¿Ð»Ð°Ð½ÑÐ²Ð°Ð½Ð½Ñ ÑÑÐ»Ð¸Ð¹ ÑÑÐ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49500"/>
            <a:ext cx="4391025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Навички ХХI століття:</a:t>
            </a:r>
            <a:endParaRPr lang="ru-RU" sz="3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499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400" i="1" smtClean="0"/>
              <a:t>грамотність</a:t>
            </a:r>
            <a:r>
              <a:rPr lang="uk-UA" sz="2400" smtClean="0"/>
              <a:t> — базові знання мов, рахунку, фінансів, наук, культур; 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i="1" smtClean="0"/>
              <a:t>компетенції </a:t>
            </a:r>
            <a:r>
              <a:rPr lang="uk-UA" sz="2400" smtClean="0"/>
              <a:t>— критичне мислення, вирішення проблем, творче мислення, співробітництво; 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i="1" smtClean="0"/>
              <a:t>особисті якості</a:t>
            </a:r>
            <a:r>
              <a:rPr lang="uk-UA" sz="2400" smtClean="0"/>
              <a:t> — цікавість, ініціативність, наполегливість, лідерство.</a:t>
            </a:r>
            <a:r>
              <a:rPr lang="ru-RU" sz="2400" smtClean="0"/>
              <a:t> 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 Неакадемічні    навички:</a:t>
            </a:r>
            <a:endParaRPr lang="uk-UA" sz="240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uk-UA" sz="2400"/>
          </a:p>
          <a:p>
            <a:pPr eaLnBrk="1" hangingPunct="1">
              <a:lnSpc>
                <a:spcPct val="90000"/>
              </a:lnSpc>
              <a:defRPr/>
            </a:pPr>
            <a:r>
              <a:rPr lang="uk-UA" sz="2400"/>
              <a:t>критичне мислення,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400"/>
              <a:t>уміння працювати в команді,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400"/>
              <a:t>комп’ютерна грамотність.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Специфічні принципи STREAM-освіти дітей дошкільного віку</a:t>
            </a:r>
            <a:endParaRPr lang="ru-RU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28775"/>
            <a:ext cx="475297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uk-UA" sz="2000" i="1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000" i="1" smtClean="0">
                <a:latin typeface="Bookman Old Style" pitchFamily="18" charset="0"/>
              </a:rPr>
              <a:t>Принцип орієнтації на пізнавальні інтереси дитини.</a:t>
            </a:r>
            <a:r>
              <a:rPr lang="uk-UA" sz="2000" smtClean="0">
                <a:latin typeface="Bookman Old Style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i="1" smtClean="0">
                <a:latin typeface="Bookman Old Style" pitchFamily="18" charset="0"/>
              </a:rPr>
              <a:t>Принцип свободи вибору діяльності. 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i="1" smtClean="0">
                <a:latin typeface="Bookman Old Style" pitchFamily="18" charset="0"/>
              </a:rPr>
              <a:t>Принцип освоєння знань в єдності зі способами їхнього отримання.</a:t>
            </a:r>
            <a:r>
              <a:rPr lang="uk-UA" sz="2000" smtClean="0">
                <a:latin typeface="Bookman Old Style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i="1" smtClean="0">
                <a:latin typeface="Bookman Old Style" pitchFamily="18" charset="0"/>
              </a:rPr>
              <a:t>Принцип опори на розвиток умінь самостійного пошуку інформації.</a:t>
            </a:r>
            <a:r>
              <a:rPr lang="uk-UA" sz="2000" smtClean="0">
                <a:latin typeface="Bookman Old Style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i="1" smtClean="0">
                <a:latin typeface="Bookman Old Style" pitchFamily="18" charset="0"/>
              </a:rPr>
              <a:t>Принцип поєднання продуктивних і репродуктивних методів навчання.</a:t>
            </a:r>
            <a:r>
              <a:rPr lang="uk-UA" sz="2000" smtClean="0">
                <a:latin typeface="Bookman Old Style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i="1" smtClean="0">
                <a:latin typeface="Bookman Old Style" pitchFamily="18" charset="0"/>
              </a:rPr>
              <a:t>Принцип формування уявлень про динамічність знання. 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i="1" smtClean="0">
                <a:latin typeface="Bookman Old Style" pitchFamily="18" charset="0"/>
              </a:rPr>
              <a:t>Принцип використання авторських та освітніх програм. </a:t>
            </a:r>
            <a:endParaRPr lang="ru-RU" sz="200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000" i="1" smtClean="0">
              <a:latin typeface="Bookman Old Style" pitchFamily="18" charset="0"/>
            </a:endParaRPr>
          </a:p>
        </p:txBody>
      </p:sp>
      <p:sp>
        <p:nvSpPr>
          <p:cNvPr id="8704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600" smtClean="0"/>
          </a:p>
        </p:txBody>
      </p:sp>
      <p:pic>
        <p:nvPicPr>
          <p:cNvPr id="87044" name="Picture 6" descr="Pet ÅiÅe Geri DÃ¶nÃ¼ÅÃ¼m Fikirleri ,  #petÅiÅedengeridÃ¶nÃ¼ÅÃ¼m #petÅiÅedennelerolur #petÅiÅedenneleryapÄ±lÄ±r , Pet ÅiÅe geri dÃ¶nÃ¼ÅÃ¼m fikirleri sizler tarafÄ±ndan Ã§ok sevildi. Bundan dolayÄ± sizler iÃ§in hoÅunuza gidecek bir galeri daha hazÄ±rladÄ±k. Hav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557338"/>
            <a:ext cx="3157538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smtClean="0">
                <a:solidFill>
                  <a:srgbClr val="0000FF"/>
                </a:solidFill>
                <a:latin typeface="Bookman Old Style" pitchFamily="18" charset="0"/>
              </a:rPr>
              <a:t>Критерії відбору змісту програми STREAM-освіти дошкільників</a:t>
            </a:r>
            <a:r>
              <a:rPr lang="ru-RU" sz="4000" smtClean="0"/>
              <a:t> </a:t>
            </a:r>
          </a:p>
        </p:txBody>
      </p:sp>
      <p:sp>
        <p:nvSpPr>
          <p:cNvPr id="89090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sp>
        <p:nvSpPr>
          <p:cNvPr id="89091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smtClean="0"/>
              <a:t>   </a:t>
            </a:r>
            <a:r>
              <a:rPr lang="uk-UA" smtClean="0">
                <a:solidFill>
                  <a:srgbClr val="0000FF"/>
                </a:solidFill>
                <a:latin typeface="Batang" pitchFamily="18" charset="-127"/>
              </a:rPr>
              <a:t>Підґрунтям розвитку пізнавальних здібностей кожної дитини в програмі виступає сукупність сенсорних, інтелектуальних і творчих здібностей.</a:t>
            </a:r>
            <a:endParaRPr lang="ru-RU" smtClean="0">
              <a:solidFill>
                <a:srgbClr val="0000FF"/>
              </a:solidFill>
              <a:latin typeface="Batang" pitchFamily="18" charset="-127"/>
            </a:endParaRPr>
          </a:p>
        </p:txBody>
      </p:sp>
      <p:pic>
        <p:nvPicPr>
          <p:cNvPr id="89092" name="Picture 8" descr="Header: Creative DIY ideas to make a fun kid zone inside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628775"/>
            <a:ext cx="3168650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Розподіл напрямів роботи за альтернативною програмою</a:t>
            </a:r>
            <a:endParaRPr lang="ru-RU" sz="3200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uk-UA" sz="1600" smtClean="0">
                <a:latin typeface="Bookman Old Style" pitchFamily="18" charset="0"/>
              </a:rPr>
              <a:t>ОСВІТНІЙ  НАПРЯМ  “ПРИРОДНИЧІ  НАУКИ”,  </a:t>
            </a:r>
            <a:br>
              <a:rPr lang="uk-UA" sz="1600" smtClean="0">
                <a:latin typeface="Bookman Old Style" pitchFamily="18" charset="0"/>
              </a:rPr>
            </a:br>
            <a:r>
              <a:rPr lang="uk-UA" sz="1600" smtClean="0">
                <a:latin typeface="Bookman Old Style" pitchFamily="18" charset="0"/>
              </a:rPr>
              <a:t>або Подорож Всесвітом 	 </a:t>
            </a:r>
          </a:p>
          <a:p>
            <a:pPr>
              <a:lnSpc>
                <a:spcPct val="80000"/>
              </a:lnSpc>
            </a:pPr>
            <a:r>
              <a:rPr lang="uk-UA" sz="1600" smtClean="0">
                <a:latin typeface="Bookman Old Style" pitchFamily="18" charset="0"/>
              </a:rPr>
              <a:t>ОСВІТНІЙ  НАПРЯМ  “ТЕХНОЛОГІЇ”,  або Таємничі перетворення 	 </a:t>
            </a:r>
          </a:p>
          <a:p>
            <a:pPr>
              <a:lnSpc>
                <a:spcPct val="80000"/>
              </a:lnSpc>
            </a:pPr>
            <a:r>
              <a:rPr lang="uk-UA" sz="1600" smtClean="0">
                <a:latin typeface="Bookman Old Style" pitchFamily="18" charset="0"/>
              </a:rPr>
              <a:t>ОСВІТНІЙ  НАПРЯМ  “ЧИТАННЯ  І  ПИСЬМО”,  </a:t>
            </a:r>
            <a:br>
              <a:rPr lang="uk-UA" sz="1600" smtClean="0">
                <a:latin typeface="Bookman Old Style" pitchFamily="18" charset="0"/>
              </a:rPr>
            </a:br>
            <a:r>
              <a:rPr lang="uk-UA" sz="1600" smtClean="0">
                <a:latin typeface="Bookman Old Style" pitchFamily="18" charset="0"/>
              </a:rPr>
              <a:t>або Мандрівка до Країни Слів 	 </a:t>
            </a:r>
          </a:p>
          <a:p>
            <a:pPr>
              <a:lnSpc>
                <a:spcPct val="80000"/>
              </a:lnSpc>
            </a:pPr>
            <a:r>
              <a:rPr lang="uk-UA" sz="1600" smtClean="0">
                <a:latin typeface="Bookman Old Style" pitchFamily="18" charset="0"/>
              </a:rPr>
              <a:t>ОСВІТНІЙ  НАПРЯМ  “ІНЖИНІРИНҐ”,  або Маленькі винахідники 	 </a:t>
            </a:r>
          </a:p>
          <a:p>
            <a:pPr>
              <a:lnSpc>
                <a:spcPct val="80000"/>
              </a:lnSpc>
            </a:pPr>
            <a:r>
              <a:rPr lang="uk-UA" sz="1600" smtClean="0">
                <a:latin typeface="Bookman Old Style" pitchFamily="18" charset="0"/>
              </a:rPr>
              <a:t>ОСВІТНІЙ  НАПРЯМ  “МИСТЕЦТВО”,  або Таємниці Дивосвіту 	 </a:t>
            </a:r>
          </a:p>
          <a:p>
            <a:pPr>
              <a:lnSpc>
                <a:spcPct val="80000"/>
              </a:lnSpc>
            </a:pPr>
            <a:r>
              <a:rPr lang="uk-UA" sz="1600" smtClean="0">
                <a:latin typeface="Bookman Old Style" pitchFamily="18" charset="0"/>
              </a:rPr>
              <a:t>ОСВІТНІЙ  НАПРЯМ  “МАТЕМАТИКА.  ЛОГІКА”,  </a:t>
            </a:r>
            <a:br>
              <a:rPr lang="uk-UA" sz="1600" smtClean="0">
                <a:latin typeface="Bookman Old Style" pitchFamily="18" charset="0"/>
              </a:rPr>
            </a:br>
            <a:r>
              <a:rPr lang="uk-UA" sz="1600" smtClean="0">
                <a:latin typeface="Bookman Old Style" pitchFamily="18" charset="0"/>
              </a:rPr>
              <a:t>або Пізнаємо красу чисел і геометричних фігур </a:t>
            </a:r>
            <a:endParaRPr lang="ru-RU" sz="1600" smtClean="0">
              <a:latin typeface="Bookman Old Style" pitchFamily="18" charset="0"/>
            </a:endParaRPr>
          </a:p>
        </p:txBody>
      </p:sp>
      <p:sp>
        <p:nvSpPr>
          <p:cNvPr id="9113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600" smtClean="0"/>
          </a:p>
        </p:txBody>
      </p:sp>
      <p:pic>
        <p:nvPicPr>
          <p:cNvPr id="91140" name="Picture 6" descr="STREAM-Ð¾ÑÐ²ÑÑÐ° Ð´Ð»Ñ Ð´Ð¾ÑÐºÑÐ»ÑÐ½ÑÑ  ÐÐ¾ÑÐ²ÑÐ´ Ð²Ð¿ÑÐ¾Ð²Ð°Ð´Ð¶ÐµÐ½Ð½Ñ: SCIENCE â Ð¿ÑÐ¸ÑÐ¾Ð´Ð½Ð¸ÑÑ Ð½Ð°ÑÐº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276475"/>
            <a:ext cx="42830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1737</TotalTime>
  <Words>2288</Words>
  <Application>Microsoft Office PowerPoint</Application>
  <PresentationFormat>Экран (4:3)</PresentationFormat>
  <Paragraphs>182</Paragraphs>
  <Slides>21</Slides>
  <Notes>21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Bookman Old Style</vt:lpstr>
      <vt:lpstr>Georgia</vt:lpstr>
      <vt:lpstr>Batang</vt:lpstr>
      <vt:lpstr>Оформление по умолчанию</vt:lpstr>
      <vt:lpstr>Acrobat Document</vt:lpstr>
      <vt:lpstr> Презентація  альтернативної програми </vt:lpstr>
      <vt:lpstr>“Стежинки у Всесвіт” </vt:lpstr>
      <vt:lpstr>Мета альтернативної програми:</vt:lpstr>
      <vt:lpstr>Чому традиційна дидактика не спрацьовує із сучасними дітьми?</vt:lpstr>
      <vt:lpstr>МЕТОДОЛОГІЧНІ  ЗАСАДИ  АЛЬТЕРНАТИВНОЇ  ПРОГРАМИ  “STREAM-освіта, або Стежинки у Всесвіт”</vt:lpstr>
      <vt:lpstr>Навички ХХI століття:</vt:lpstr>
      <vt:lpstr>Специфічні принципи STREAM-освіти дітей дошкільного віку</vt:lpstr>
      <vt:lpstr>Критерії відбору змісту програми STREAM-освіти дошкільників </vt:lpstr>
      <vt:lpstr>Розподіл напрямів роботи за альтернативною програмою</vt:lpstr>
      <vt:lpstr>Провідним принципом STREAM-освіти дітей дошкільного віку визначено принцип міжпредметної інтеґрації</vt:lpstr>
      <vt:lpstr>Інтеґрація в дошкільній освіті                    як інноваційне явище, або що треба знати           про інтеґрацію?</vt:lpstr>
      <vt:lpstr>Рівні інтеґрації </vt:lpstr>
      <vt:lpstr>Інтеґрований  освітній процес у ЗДО</vt:lpstr>
      <vt:lpstr>Формами організації інтеґрованого навчання в сучасних ЗДО є:</vt:lpstr>
      <vt:lpstr>Модель інтеґрації змісту, видів діяльності та освітніх напрямів у ЗДО </vt:lpstr>
      <vt:lpstr>Вимоги до інтеґрованих занять</vt:lpstr>
      <vt:lpstr>Закономірності  інтеґрованого заняття:</vt:lpstr>
      <vt:lpstr>МЕТОДИЧНІ  ЗАСАДИ   АЛЬТЕРНАТИВНОЇ  ПРОГРАМИ “STREAM-освіта, або Стежинки у Всесвіт”</vt:lpstr>
      <vt:lpstr>Щаблі міжпредметної інтеґрації </vt:lpstr>
      <vt:lpstr>Пріоритетні форми презентації  пізнавальної інформації  за альтернативною програмою </vt:lpstr>
      <vt:lpstr>ВИСНОВКИ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bob</dc:creator>
  <cp:lastModifiedBy>Seven</cp:lastModifiedBy>
  <cp:revision>329</cp:revision>
  <dcterms:created xsi:type="dcterms:W3CDTF">2013-06-08T10:42:44Z</dcterms:created>
  <dcterms:modified xsi:type="dcterms:W3CDTF">2018-05-09T15:14:01Z</dcterms:modified>
</cp:coreProperties>
</file>