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94" r:id="rId3"/>
    <p:sldId id="304" r:id="rId4"/>
    <p:sldId id="290" r:id="rId5"/>
    <p:sldId id="280" r:id="rId6"/>
    <p:sldId id="289" r:id="rId7"/>
    <p:sldId id="285" r:id="rId8"/>
    <p:sldId id="296" r:id="rId9"/>
    <p:sldId id="295" r:id="rId10"/>
    <p:sldId id="303" r:id="rId11"/>
    <p:sldId id="288" r:id="rId12"/>
    <p:sldId id="298" r:id="rId13"/>
    <p:sldId id="299" r:id="rId14"/>
    <p:sldId id="301" r:id="rId15"/>
    <p:sldId id="302" r:id="rId16"/>
    <p:sldId id="297" r:id="rId17"/>
    <p:sldId id="314" r:id="rId18"/>
    <p:sldId id="306" r:id="rId19"/>
    <p:sldId id="309" r:id="rId20"/>
    <p:sldId id="310" r:id="rId21"/>
    <p:sldId id="311" r:id="rId22"/>
    <p:sldId id="312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24" autoAdjust="0"/>
  </p:normalViewPr>
  <p:slideViewPr>
    <p:cSldViewPr snapToGrid="0">
      <p:cViewPr varScale="1">
        <p:scale>
          <a:sx n="76" d="100"/>
          <a:sy n="76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80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ru-RU" smtClean="0"/>
              <a:t>22.10.2019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ru-RU" smtClean="0"/>
              <a:t>22.10.2019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учевые белые облака на фоне синего неба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Крупный план цветка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Рисунок 10" descr="Волны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9" name="Рисунок 8" descr="Волны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Рисунок 10" descr="Крупный план зеленых насаждений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Текст нижнего колонтитула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22 июля 2012 г.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Текст нижнего колонтитула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/>
          <a:stretch/>
        </p:blipFill>
        <p:spPr>
          <a:xfrm>
            <a:off x="5882621" y="12700"/>
            <a:ext cx="6309379" cy="4018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9395" r="11067" b="2313"/>
          <a:stretch/>
        </p:blipFill>
        <p:spPr>
          <a:xfrm>
            <a:off x="0" y="0"/>
            <a:ext cx="5753100" cy="4030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020" t="28544" r="35373" b="29586"/>
          <a:stretch/>
        </p:blipFill>
        <p:spPr>
          <a:xfrm>
            <a:off x="410402" y="4153114"/>
            <a:ext cx="2026024" cy="1610936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781300" y="4272782"/>
            <a:ext cx="9093200" cy="788935"/>
          </a:xfrm>
        </p:spPr>
        <p:txBody>
          <a:bodyPr anchor="t">
            <a:no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6000" dirty="0" smtClean="0">
                <a:solidFill>
                  <a:srgbClr val="C00000"/>
                </a:solidFill>
                <a:latin typeface="Corbel"/>
              </a:rPr>
              <a:t>Global Storybook Engineers</a:t>
            </a:r>
            <a:endParaRPr lang="ru-RU" sz="6000" b="0" i="0" dirty="0">
              <a:solidFill>
                <a:srgbClr val="C00000"/>
              </a:solidFill>
              <a:latin typeface="Corbel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81300" y="5369582"/>
            <a:ext cx="9093200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chemeClr val="accent1">
                    <a:lumMod val="75000"/>
                  </a:schemeClr>
                </a:solidFill>
                <a:latin typeface="Corbel"/>
              </a:rPr>
              <a:t>Головне питання курсу: Як можна використати дизайн-мислення для вирішення проблем?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75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10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7303" y="1753170"/>
            <a:ext cx="3375698" cy="788935"/>
          </a:xfrm>
        </p:spPr>
        <p:txBody>
          <a:bodyPr anchor="t"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Spanish Guitar</a:t>
            </a:r>
            <a:endParaRPr lang="ru-RU" sz="3000" b="0" i="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088" y="-709452"/>
            <a:ext cx="1453795" cy="3071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67" y="3505200"/>
            <a:ext cx="4301067" cy="322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67" y="156860"/>
            <a:ext cx="4165600" cy="312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6" y="3567984"/>
            <a:ext cx="3926531" cy="2944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73" y="156859"/>
            <a:ext cx="4197753" cy="31483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7222" b="23889"/>
          <a:stretch/>
        </p:blipFill>
        <p:spPr>
          <a:xfrm>
            <a:off x="4285134" y="3421534"/>
            <a:ext cx="3309466" cy="33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11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0402" y="2443793"/>
            <a:ext cx="2960274" cy="788935"/>
          </a:xfrm>
        </p:spPr>
        <p:txBody>
          <a:bodyPr anchor="t"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Japanese Drum</a:t>
            </a:r>
            <a:endParaRPr lang="ru-RU" sz="3000" b="0" i="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156813"/>
            <a:ext cx="2317750" cy="3090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9" t="21528" r="6412"/>
          <a:stretch/>
        </p:blipFill>
        <p:spPr>
          <a:xfrm>
            <a:off x="9175750" y="67496"/>
            <a:ext cx="2946400" cy="2971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3365500"/>
            <a:ext cx="2600325" cy="346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92" y="3479800"/>
            <a:ext cx="4504267" cy="3378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3479800"/>
            <a:ext cx="4470400" cy="3352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r="16112"/>
          <a:stretch/>
        </p:blipFill>
        <p:spPr>
          <a:xfrm>
            <a:off x="3695699" y="67496"/>
            <a:ext cx="2895601" cy="3165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5" y="133882"/>
            <a:ext cx="2888722" cy="22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12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201" y="1985317"/>
            <a:ext cx="3379220" cy="788935"/>
          </a:xfrm>
        </p:spPr>
        <p:txBody>
          <a:bodyPr anchor="t"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Ecuadorian Panpipe</a:t>
            </a:r>
            <a:endParaRPr lang="ru-RU" sz="3000" b="0" i="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8604"/>
          <a:stretch/>
        </p:blipFill>
        <p:spPr>
          <a:xfrm>
            <a:off x="728010" y="115888"/>
            <a:ext cx="2078690" cy="1725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/>
          <a:stretch/>
        </p:blipFill>
        <p:spPr>
          <a:xfrm>
            <a:off x="205201" y="2957703"/>
            <a:ext cx="4718474" cy="3785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74" y="304800"/>
            <a:ext cx="3946373" cy="2959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0" y="47625"/>
            <a:ext cx="4254500" cy="3190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3889" r="4074" b="9444"/>
          <a:stretch/>
        </p:blipFill>
        <p:spPr>
          <a:xfrm>
            <a:off x="9182399" y="3384550"/>
            <a:ext cx="2634775" cy="3473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/>
          <a:stretch/>
        </p:blipFill>
        <p:spPr>
          <a:xfrm>
            <a:off x="5213821" y="3467100"/>
            <a:ext cx="3754583" cy="29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13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201" y="51706"/>
            <a:ext cx="2438400" cy="788935"/>
          </a:xfrm>
        </p:spPr>
        <p:txBody>
          <a:bodyPr anchor="t"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uk-UA" dirty="0" smtClean="0">
                <a:solidFill>
                  <a:srgbClr val="C00000"/>
                </a:solidFill>
                <a:latin typeface="Corbel"/>
              </a:rPr>
              <a:t>Обмін відео</a:t>
            </a:r>
            <a:endParaRPr lang="ru-RU" sz="3400" b="0" i="0" dirty="0">
              <a:solidFill>
                <a:srgbClr val="C00000"/>
              </a:solidFill>
              <a:latin typeface="Corbel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1" b="8832"/>
          <a:stretch/>
        </p:blipFill>
        <p:spPr>
          <a:xfrm>
            <a:off x="5296331" y="2232992"/>
            <a:ext cx="6794069" cy="3581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1" y="840641"/>
            <a:ext cx="4953000" cy="27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14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26869" r="10539" b="15154"/>
          <a:stretch/>
        </p:blipFill>
        <p:spPr>
          <a:xfrm>
            <a:off x="5537199" y="2137330"/>
            <a:ext cx="6553201" cy="3793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815" r="1806" b="3148"/>
          <a:stretch/>
        </p:blipFill>
        <p:spPr>
          <a:xfrm>
            <a:off x="179801" y="791130"/>
            <a:ext cx="5226160" cy="40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15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0" y="3124200"/>
            <a:ext cx="4978400" cy="3733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96" y="376236"/>
            <a:ext cx="3009900" cy="2257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3838" y="376239"/>
            <a:ext cx="3009900" cy="2257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4549" y="3779838"/>
            <a:ext cx="3517900" cy="2638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8"/>
          <a:stretch/>
        </p:blipFill>
        <p:spPr>
          <a:xfrm>
            <a:off x="3238500" y="0"/>
            <a:ext cx="5715000" cy="37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16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20" t="28544" r="35373" b="29586"/>
          <a:stretch/>
        </p:blipFill>
        <p:spPr>
          <a:xfrm>
            <a:off x="673100" y="4684764"/>
            <a:ext cx="2026024" cy="161093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03710" y="4701297"/>
            <a:ext cx="8042090" cy="788935"/>
          </a:xfrm>
        </p:spPr>
        <p:txBody>
          <a:bodyPr anchor="t">
            <a:no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en-US" sz="6000" dirty="0" smtClean="0">
                <a:solidFill>
                  <a:srgbClr val="C00000"/>
                </a:solidFill>
                <a:latin typeface="Corbel"/>
              </a:rPr>
              <a:t>Global Discovery Water </a:t>
            </a:r>
            <a:endParaRPr lang="ru-RU" sz="6000" b="0" i="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r="20139"/>
          <a:stretch/>
        </p:blipFill>
        <p:spPr>
          <a:xfrm>
            <a:off x="520700" y="352428"/>
            <a:ext cx="5105400" cy="4022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r="15208"/>
          <a:stretch/>
        </p:blipFill>
        <p:spPr>
          <a:xfrm>
            <a:off x="6110125" y="94276"/>
            <a:ext cx="5611975" cy="428032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187700" y="5840465"/>
            <a:ext cx="8750300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chemeClr val="accent1">
                    <a:lumMod val="75000"/>
                  </a:schemeClr>
                </a:solidFill>
                <a:latin typeface="Corbel"/>
              </a:rPr>
              <a:t>Головне питання курсу: Чому вода така важлива?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434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17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/>
        </p:blipFill>
        <p:spPr>
          <a:xfrm>
            <a:off x="4270608" y="1134912"/>
            <a:ext cx="7768992" cy="4641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283143"/>
            <a:ext cx="3873500" cy="2905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3366937"/>
            <a:ext cx="3873500" cy="29051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963602" y="283143"/>
            <a:ext cx="5075998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Проект «Наше місце у світі»</a:t>
            </a:r>
            <a:endParaRPr lang="ru-RU" sz="3000" dirty="0">
              <a:solidFill>
                <a:srgbClr val="C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402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18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r="20139"/>
          <a:stretch/>
        </p:blipFill>
        <p:spPr>
          <a:xfrm>
            <a:off x="7226300" y="0"/>
            <a:ext cx="4826000" cy="380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96" y="228600"/>
            <a:ext cx="2152650" cy="287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3" y="3519928"/>
            <a:ext cx="4216400" cy="3162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"/>
          <a:stretch/>
        </p:blipFill>
        <p:spPr>
          <a:xfrm>
            <a:off x="4584700" y="3422650"/>
            <a:ext cx="3931238" cy="3206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33" y="3983824"/>
            <a:ext cx="3285067" cy="2463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242653" y="560828"/>
            <a:ext cx="4635074" cy="2724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03400" cy="18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19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" y="1133476"/>
            <a:ext cx="4436342" cy="2709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75349" cy="1904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75"/>
            <a:ext cx="4622800" cy="2600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30" y="3695700"/>
            <a:ext cx="4216400" cy="3162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r="15208"/>
          <a:stretch/>
        </p:blipFill>
        <p:spPr>
          <a:xfrm>
            <a:off x="4417444" y="215503"/>
            <a:ext cx="4430235" cy="3378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222" r="16562"/>
          <a:stretch/>
        </p:blipFill>
        <p:spPr>
          <a:xfrm>
            <a:off x="8904829" y="578247"/>
            <a:ext cx="3287171" cy="2222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9630" r="38333"/>
          <a:stretch/>
        </p:blipFill>
        <p:spPr>
          <a:xfrm>
            <a:off x="9347200" y="2967470"/>
            <a:ext cx="2734129" cy="389053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51657" y="0"/>
            <a:ext cx="5075998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Проект «Кругообіг </a:t>
            </a:r>
            <a:br>
              <a:rPr lang="uk-UA" sz="3000" dirty="0" smtClean="0">
                <a:solidFill>
                  <a:srgbClr val="C00000"/>
                </a:solidFill>
                <a:latin typeface="Corbel"/>
              </a:rPr>
            </a:b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води в природі»</a:t>
            </a:r>
            <a:endParaRPr lang="ru-RU" sz="3000" dirty="0">
              <a:solidFill>
                <a:srgbClr val="C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280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2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7603" y="342900"/>
            <a:ext cx="10689398" cy="619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4000" b="1" dirty="0" smtClean="0">
                <a:solidFill>
                  <a:schemeClr val="tx1"/>
                </a:solidFill>
                <a:latin typeface="Corbel"/>
              </a:rPr>
              <a:t>ПРОЕКТ.</a:t>
            </a:r>
          </a:p>
          <a:p>
            <a:pPr>
              <a:spcBef>
                <a:spcPts val="0"/>
              </a:spcBef>
            </a:pPr>
            <a:r>
              <a:rPr lang="uk-UA" sz="2000" b="1" i="1" dirty="0" smtClean="0">
                <a:solidFill>
                  <a:schemeClr val="tx1"/>
                </a:solidFill>
                <a:latin typeface="Corbel"/>
              </a:rPr>
              <a:t>Підготовчий етап: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rbel"/>
              </a:rPr>
              <a:t>           </a:t>
            </a: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Проходження тренінгу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rbel"/>
              </a:rPr>
              <a:t>           </a:t>
            </a: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Заповнення студентського порталу </a:t>
            </a: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Відповіді на питання (який спорт діти люблять; улюблені тварини; країни, які б хотіли відвідати; ким хочете бути за професією; важливі люди у вашому житті)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(про хобі; типовий день у садочку; улюблені свята)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Інформація (улюблені фото, фільми, музика)</a:t>
            </a: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r>
              <a:rPr lang="uk-UA" sz="2000" b="1" i="1" dirty="0" smtClean="0">
                <a:solidFill>
                  <a:schemeClr val="tx1"/>
                </a:solidFill>
                <a:latin typeface="Corbel"/>
              </a:rPr>
              <a:t>Основний етап: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Слухання казки, обговорення, постановка і вирішення проблеми, конструювання, тестування, виправлення (якщо потрібно)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Обмін інформацією (відео + фото)</a:t>
            </a: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1. Діти представляються, розповідають про те, що люблять робити; розповідають про свою країну, про визначні місця, куди б вони запросили дітей</a:t>
            </a: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Обмін фотографіями (історія 1 «Про відьму </a:t>
            </a:r>
            <a:r>
              <a:rPr lang="uk-UA" sz="2000" dirty="0" err="1" smtClean="0">
                <a:solidFill>
                  <a:schemeClr val="tx1"/>
                </a:solidFill>
                <a:latin typeface="Corbel"/>
              </a:rPr>
              <a:t>Стреганону</a:t>
            </a: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»)</a:t>
            </a: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2. Відповідають на запитання, розповідають про проекти, про труднощі</a:t>
            </a:r>
          </a:p>
          <a:p>
            <a:pPr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Обмін фотографіями (історія </a:t>
            </a:r>
            <a:r>
              <a:rPr lang="uk-UA" sz="2000" dirty="0" smtClean="0">
                <a:solidFill>
                  <a:schemeClr val="tx1"/>
                </a:solidFill>
              </a:rPr>
              <a:t>2 </a:t>
            </a:r>
            <a:r>
              <a:rPr lang="uk-UA" sz="2000" dirty="0">
                <a:solidFill>
                  <a:schemeClr val="tx1"/>
                </a:solidFill>
              </a:rPr>
              <a:t>«Про </a:t>
            </a:r>
            <a:r>
              <a:rPr lang="uk-UA" sz="2000" dirty="0" smtClean="0">
                <a:solidFill>
                  <a:schemeClr val="tx1"/>
                </a:solidFill>
              </a:rPr>
              <a:t>черепашку </a:t>
            </a:r>
            <a:r>
              <a:rPr lang="uk-UA" sz="2000" dirty="0" err="1" smtClean="0">
                <a:solidFill>
                  <a:schemeClr val="tx1"/>
                </a:solidFill>
              </a:rPr>
              <a:t>Джабуті</a:t>
            </a:r>
            <a:r>
              <a:rPr lang="uk-UA" sz="2000" dirty="0" smtClean="0">
                <a:solidFill>
                  <a:schemeClr val="tx1"/>
                </a:solidFill>
              </a:rPr>
              <a:t>»)</a:t>
            </a:r>
            <a:endParaRPr lang="uk-UA" sz="2000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3. Розповідають про свою улюблену історію і про один з проектів , який найбільше сподобався</a:t>
            </a:r>
          </a:p>
          <a:p>
            <a:pPr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Обмін фотографіями (історія 3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>
                <a:solidFill>
                  <a:schemeClr val="tx1"/>
                </a:solidFill>
              </a:rPr>
              <a:t>«Про </a:t>
            </a:r>
            <a:r>
              <a:rPr lang="uk-UA" sz="2000" dirty="0" smtClean="0">
                <a:solidFill>
                  <a:schemeClr val="tx1"/>
                </a:solidFill>
              </a:rPr>
              <a:t>мавпочку і крокодила»)</a:t>
            </a:r>
            <a:endParaRPr lang="uk-U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Обмін фотографіями (історія </a:t>
            </a:r>
            <a:r>
              <a:rPr lang="uk-UA" sz="2000" dirty="0" smtClean="0">
                <a:solidFill>
                  <a:schemeClr val="tx1"/>
                </a:solidFill>
              </a:rPr>
              <a:t>4 </a:t>
            </a:r>
            <a:r>
              <a:rPr lang="uk-UA" sz="2000" dirty="0">
                <a:solidFill>
                  <a:schemeClr val="tx1"/>
                </a:solidFill>
              </a:rPr>
              <a:t>«Про </a:t>
            </a:r>
            <a:r>
              <a:rPr lang="uk-UA" sz="2000" dirty="0" smtClean="0">
                <a:solidFill>
                  <a:schemeClr val="tx1"/>
                </a:solidFill>
              </a:rPr>
              <a:t>кролика </a:t>
            </a:r>
            <a:r>
              <a:rPr lang="uk-UA" sz="2000" dirty="0" err="1" smtClean="0">
                <a:solidFill>
                  <a:schemeClr val="tx1"/>
                </a:solidFill>
              </a:rPr>
              <a:t>Зомо</a:t>
            </a:r>
            <a:r>
              <a:rPr lang="uk-UA" sz="2000" dirty="0" smtClean="0">
                <a:solidFill>
                  <a:schemeClr val="tx1"/>
                </a:solidFill>
              </a:rPr>
              <a:t>»)</a:t>
            </a:r>
            <a:endParaRPr lang="uk-U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uk-UA" sz="2000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167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20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0" y="2962625"/>
            <a:ext cx="6586445" cy="3704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5792"/>
            <a:ext cx="3047999" cy="23613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88900" y="2602889"/>
            <a:ext cx="2527409" cy="3860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00" r="13125" b="10741"/>
          <a:stretch/>
        </p:blipFill>
        <p:spPr>
          <a:xfrm>
            <a:off x="3309730" y="147781"/>
            <a:ext cx="3764170" cy="26677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r="10208" b="31852"/>
          <a:stretch/>
        </p:blipFill>
        <p:spPr>
          <a:xfrm>
            <a:off x="7213600" y="147782"/>
            <a:ext cx="4849751" cy="26677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12592"/>
          <a:stretch/>
        </p:blipFill>
        <p:spPr>
          <a:xfrm>
            <a:off x="9463932" y="2962625"/>
            <a:ext cx="2523219" cy="370487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755366" y="2726608"/>
            <a:ext cx="5876098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Арт-п</a:t>
            </a: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роект «Сад на підвіконні. Потреби рослин»</a:t>
            </a:r>
            <a:endParaRPr lang="ru-RU" sz="3000" dirty="0">
              <a:solidFill>
                <a:srgbClr val="C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565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21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110" r="10104" b="14075"/>
          <a:stretch/>
        </p:blipFill>
        <p:spPr>
          <a:xfrm>
            <a:off x="205201" y="60322"/>
            <a:ext cx="5662199" cy="3426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165475"/>
            <a:ext cx="4923367" cy="3692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60322"/>
            <a:ext cx="3975100" cy="2981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8"/>
          <a:stretch/>
        </p:blipFill>
        <p:spPr>
          <a:xfrm>
            <a:off x="1917699" y="3647449"/>
            <a:ext cx="4457701" cy="27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22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4" y="39635"/>
            <a:ext cx="2781300" cy="3708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01" y="39635"/>
            <a:ext cx="2697163" cy="2652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9548" r="2550" b="15890"/>
          <a:stretch/>
        </p:blipFill>
        <p:spPr>
          <a:xfrm>
            <a:off x="5869401" y="38100"/>
            <a:ext cx="6170199" cy="2654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/>
          <a:stretch/>
        </p:blipFill>
        <p:spPr>
          <a:xfrm>
            <a:off x="9183688" y="2819400"/>
            <a:ext cx="2566048" cy="381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>
          <a:xfrm>
            <a:off x="4280493" y="2543510"/>
            <a:ext cx="4787900" cy="2834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/>
          <a:stretch/>
        </p:blipFill>
        <p:spPr>
          <a:xfrm>
            <a:off x="54421" y="3567166"/>
            <a:ext cx="4165198" cy="2501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16297" r="17188" b="28148"/>
          <a:stretch/>
        </p:blipFill>
        <p:spPr>
          <a:xfrm>
            <a:off x="5971000" y="4983330"/>
            <a:ext cx="2868199" cy="183076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22300" y="6154896"/>
            <a:ext cx="5331565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rgbClr val="C00000"/>
                </a:solidFill>
                <a:latin typeface="Corbel"/>
              </a:rPr>
              <a:t>Проект «Контейнер для води»</a:t>
            </a:r>
            <a:endParaRPr lang="ru-RU" sz="3000" dirty="0">
              <a:solidFill>
                <a:srgbClr val="C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309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3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" y="3309484"/>
            <a:ext cx="2575662" cy="343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1" y="50800"/>
            <a:ext cx="2895600" cy="3415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0800"/>
            <a:ext cx="2936895" cy="3379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15370"/>
          <a:stretch/>
        </p:blipFill>
        <p:spPr>
          <a:xfrm>
            <a:off x="3403600" y="3556000"/>
            <a:ext cx="5400339" cy="3187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9067800" y="3594100"/>
            <a:ext cx="2896619" cy="3118336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10402" y="2043678"/>
            <a:ext cx="3641270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Strega Nona </a:t>
            </a:r>
            <a:br>
              <a:rPr lang="en-US" sz="3000" dirty="0" smtClean="0">
                <a:solidFill>
                  <a:srgbClr val="C00000"/>
                </a:solidFill>
                <a:latin typeface="Corbel"/>
              </a:rPr>
            </a:b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Spaghetti Tower</a:t>
            </a:r>
            <a:endParaRPr lang="ru-RU" sz="300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5" r="2399" b="2953"/>
          <a:stretch/>
        </p:blipFill>
        <p:spPr>
          <a:xfrm>
            <a:off x="220664" y="67917"/>
            <a:ext cx="3665537" cy="1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4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398043"/>
            <a:ext cx="3938588" cy="2953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12" y="114299"/>
            <a:ext cx="2633664" cy="3511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82" y="114299"/>
            <a:ext cx="4199468" cy="3149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712368"/>
            <a:ext cx="4041775" cy="3031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454400"/>
            <a:ext cx="4445000" cy="333375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9445" y="2119192"/>
            <a:ext cx="3964105" cy="788935"/>
          </a:xfrm>
        </p:spPr>
        <p:txBody>
          <a:bodyPr anchor="t">
            <a:normAutofit fontScale="90000"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  <a:latin typeface="Corbel"/>
              </a:rPr>
              <a:t>Monkey a Trickster from India - Boat</a:t>
            </a:r>
            <a:endParaRPr lang="ru-RU" sz="3400" b="0" i="0" dirty="0">
              <a:solidFill>
                <a:srgbClr val="C00000"/>
              </a:solidFill>
              <a:latin typeface="Corbel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7"/>
          <a:stretch/>
        </p:blipFill>
        <p:spPr>
          <a:xfrm>
            <a:off x="410402" y="59689"/>
            <a:ext cx="2779713" cy="19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5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6801" y="1700609"/>
            <a:ext cx="3581077" cy="11968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3000" b="0" i="0" dirty="0" err="1" smtClean="0">
                <a:solidFill>
                  <a:srgbClr val="C00000"/>
                </a:solidFill>
                <a:latin typeface="Corbel"/>
                <a:ea typeface="+mj-ea"/>
                <a:cs typeface="+mj-cs"/>
              </a:rPr>
              <a:t>Zomo</a:t>
            </a:r>
            <a:r>
              <a:rPr lang="en-US" sz="3000" b="0" i="0" dirty="0" smtClean="0">
                <a:solidFill>
                  <a:srgbClr val="C00000"/>
                </a:solidFill>
                <a:latin typeface="Corbel"/>
                <a:ea typeface="+mj-ea"/>
                <a:cs typeface="+mj-cs"/>
              </a:rPr>
              <a:t> the Rabbit – </a:t>
            </a:r>
            <a:r>
              <a:rPr lang="en-US" sz="3000" b="0" i="0" dirty="0" err="1" smtClean="0">
                <a:solidFill>
                  <a:srgbClr val="C00000"/>
                </a:solidFill>
                <a:latin typeface="Corbel"/>
                <a:ea typeface="+mj-ea"/>
                <a:cs typeface="+mj-cs"/>
              </a:rPr>
              <a:t>Bristlebot</a:t>
            </a:r>
            <a:r>
              <a:rPr lang="en-US" sz="3000" b="0" i="0" dirty="0" smtClean="0">
                <a:solidFill>
                  <a:srgbClr val="C00000"/>
                </a:solidFill>
                <a:latin typeface="Corbel"/>
                <a:ea typeface="+mj-ea"/>
                <a:cs typeface="+mj-cs"/>
              </a:rPr>
              <a:t> Rabbit</a:t>
            </a:r>
            <a:endParaRPr lang="ru-RU" sz="3000" b="0" i="0" dirty="0">
              <a:solidFill>
                <a:srgbClr val="C00000"/>
              </a:solidFill>
              <a:latin typeface="Corbel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99" y="3790950"/>
            <a:ext cx="3784600" cy="2838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3086100"/>
            <a:ext cx="4927601" cy="3695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/>
        </p:blipFill>
        <p:spPr>
          <a:xfrm>
            <a:off x="4111128" y="88900"/>
            <a:ext cx="3864472" cy="3553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9" y="3035300"/>
            <a:ext cx="2778403" cy="370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7" y="88900"/>
            <a:ext cx="2405615" cy="1690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3704" r="22222" b="5185"/>
          <a:stretch/>
        </p:blipFill>
        <p:spPr>
          <a:xfrm>
            <a:off x="8161200" y="4709"/>
            <a:ext cx="3684449" cy="30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6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8467" y="2175753"/>
            <a:ext cx="2687597" cy="788935"/>
          </a:xfrm>
        </p:spPr>
        <p:txBody>
          <a:bodyPr anchor="t">
            <a:no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3000" dirty="0" err="1" smtClean="0">
                <a:solidFill>
                  <a:srgbClr val="C00000"/>
                </a:solidFill>
                <a:latin typeface="Corbel"/>
              </a:rPr>
              <a:t>Jabuti</a:t>
            </a: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 </a:t>
            </a:r>
            <a:br>
              <a:rPr lang="en-US" sz="3000" dirty="0" smtClean="0">
                <a:solidFill>
                  <a:srgbClr val="C00000"/>
                </a:solidFill>
                <a:latin typeface="Corbel"/>
              </a:rPr>
            </a:br>
            <a:r>
              <a:rPr lang="en-US" sz="3000" dirty="0" smtClean="0">
                <a:solidFill>
                  <a:srgbClr val="C00000"/>
                </a:solidFill>
                <a:latin typeface="Corbel"/>
              </a:rPr>
              <a:t>the Tortoise -  Shell </a:t>
            </a:r>
            <a:r>
              <a:rPr lang="en-US" sz="3000" dirty="0" err="1" smtClean="0">
                <a:solidFill>
                  <a:srgbClr val="C00000"/>
                </a:solidFill>
                <a:latin typeface="Corbel"/>
              </a:rPr>
              <a:t>pritection</a:t>
            </a:r>
            <a:endParaRPr lang="ru-RU" sz="3000" b="0" i="0" dirty="0">
              <a:solidFill>
                <a:srgbClr val="C00000"/>
              </a:solidFill>
              <a:latin typeface="Corbe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24" y="29996"/>
            <a:ext cx="2749550" cy="3666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333" y="3671622"/>
            <a:ext cx="3278718" cy="2459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12511" b="8566"/>
          <a:stretch/>
        </p:blipFill>
        <p:spPr>
          <a:xfrm>
            <a:off x="5816600" y="143930"/>
            <a:ext cx="2157936" cy="2857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r="-1" b="17905"/>
          <a:stretch/>
        </p:blipFill>
        <p:spPr>
          <a:xfrm>
            <a:off x="2617858" y="3803650"/>
            <a:ext cx="3719583" cy="2736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6805" b="10000"/>
          <a:stretch/>
        </p:blipFill>
        <p:spPr>
          <a:xfrm>
            <a:off x="8148788" y="143930"/>
            <a:ext cx="3789471" cy="2770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4" t="6853" r="4034" b="9986"/>
          <a:stretch/>
        </p:blipFill>
        <p:spPr>
          <a:xfrm>
            <a:off x="9283701" y="3263900"/>
            <a:ext cx="2781299" cy="3276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7" y="143930"/>
            <a:ext cx="2469391" cy="19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7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2400"/>
            <a:ext cx="6269335" cy="4702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714625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8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20" t="28544" r="35373" b="29586"/>
          <a:stretch/>
        </p:blipFill>
        <p:spPr>
          <a:xfrm>
            <a:off x="660400" y="4205665"/>
            <a:ext cx="2026024" cy="1610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35" y="0"/>
            <a:ext cx="5469466" cy="4102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-1" y="0"/>
            <a:ext cx="6394824" cy="40767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87910" y="4412482"/>
            <a:ext cx="7254690" cy="788935"/>
          </a:xfrm>
        </p:spPr>
        <p:txBody>
          <a:bodyPr anchor="t">
            <a:no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6000" dirty="0" smtClean="0">
                <a:solidFill>
                  <a:srgbClr val="C00000"/>
                </a:solidFill>
                <a:latin typeface="Corbel"/>
              </a:rPr>
              <a:t>Global Sound Artists</a:t>
            </a:r>
            <a:endParaRPr lang="ru-RU" sz="6000" b="0" i="0" dirty="0">
              <a:solidFill>
                <a:srgbClr val="C00000"/>
              </a:solidFill>
              <a:latin typeface="Corbe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197411" y="5422133"/>
            <a:ext cx="8321489" cy="78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000" dirty="0" smtClean="0">
                <a:solidFill>
                  <a:schemeClr val="accent1">
                    <a:lumMod val="75000"/>
                  </a:schemeClr>
                </a:solidFill>
                <a:latin typeface="Corbel"/>
              </a:rPr>
              <a:t>Головне питання курсу: 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Як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вивчення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звуків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та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музики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допомагає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нам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більше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зрозуміти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1">
                    <a:lumMod val="75000"/>
                  </a:schemeClr>
                </a:solidFill>
              </a:rPr>
              <a:t>світ</a:t>
            </a:r>
            <a:r>
              <a:rPr lang="uk-UA" sz="3000" dirty="0" smtClean="0">
                <a:solidFill>
                  <a:schemeClr val="accent1">
                    <a:lumMod val="75000"/>
                  </a:schemeClr>
                </a:solidFill>
                <a:latin typeface="Corbel"/>
              </a:rPr>
              <a:t>?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897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>
              <a:buNone/>
            </a:pPr>
            <a:fld id="{9CD8D479-8942-46E8-A226-A4E01F7A105C}" type="slidenum">
              <a:rPr lang="ru-RU" sz="800" b="0" i="0" smtClean="0">
                <a:solidFill>
                  <a:srgbClr val="8BAA00">
                    <a:lumMod val="75000"/>
                  </a:srgbClr>
                </a:solidFill>
                <a:latin typeface="Corbel"/>
                <a:ea typeface="+mn-ea"/>
                <a:cs typeface="+mn-cs"/>
              </a:rPr>
              <a:t>9</a:t>
            </a:fld>
            <a:endParaRPr lang="ru-RU" sz="800" b="0" i="0" dirty="0">
              <a:solidFill>
                <a:srgbClr val="8BAA00">
                  <a:lumMod val="75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10402" y="177800"/>
            <a:ext cx="11502198" cy="645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4000" b="1" dirty="0" smtClean="0">
                <a:solidFill>
                  <a:schemeClr val="tx1"/>
                </a:solidFill>
                <a:latin typeface="Corbel"/>
              </a:rPr>
              <a:t>ПРОЕКТ.</a:t>
            </a:r>
          </a:p>
          <a:p>
            <a:pPr>
              <a:spcBef>
                <a:spcPts val="0"/>
              </a:spcBef>
            </a:pPr>
            <a:r>
              <a:rPr lang="uk-UA" sz="2000" b="1" i="1" dirty="0" smtClean="0">
                <a:solidFill>
                  <a:schemeClr val="tx1"/>
                </a:solidFill>
                <a:latin typeface="Corbel"/>
              </a:rPr>
              <a:t>Підготовчий етап: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rbel"/>
              </a:rPr>
              <a:t>           </a:t>
            </a: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Проходження тренінгу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rbel"/>
              </a:rPr>
              <a:t>           </a:t>
            </a: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Заповнення студентського порталу </a:t>
            </a: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Відповіді на питання (який спорт діти люблять; улюблені тварини; країни, які б хотіли відвідати; ким хочете бути за професією; важливі люди у вашому житті)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(про хобі; типовий день у садочку; улюблені свята)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Інформація (улюблені фото, фільми, музика)</a:t>
            </a: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r>
              <a:rPr lang="uk-UA" sz="2000" b="1" i="1" dirty="0" smtClean="0">
                <a:solidFill>
                  <a:schemeClr val="tx1"/>
                </a:solidFill>
                <a:latin typeface="Corbel"/>
              </a:rPr>
              <a:t>Основний етап: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Ознайомлення зі звуками (як утворюються, які бувають); ознайомлення з різними видами музичних інструментів; </a:t>
            </a:r>
            <a:r>
              <a:rPr lang="uk-UA" sz="2000" b="1" dirty="0" err="1" smtClean="0">
                <a:solidFill>
                  <a:schemeClr val="tx1"/>
                </a:solidFill>
                <a:latin typeface="Corbel"/>
              </a:rPr>
              <a:t>вчаться</a:t>
            </a: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 створювати звуки ударами рук по тілу («Австралійський дощ»); ознайомлюються з музичними інструментами (Японський барабан, Еквадорська флейта, Іспанська гітара), конструюють їх .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tx1"/>
                </a:solidFill>
                <a:latin typeface="Corbel"/>
              </a:rPr>
              <a:t>Обмін інформацією (відео + фото)</a:t>
            </a: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1. Діти представляються, розповідають про те, що люблять робити; розповідають про свою країну, про визначні місця, куди б вони запросили дітей</a:t>
            </a: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2. Відповідають на запитання</a:t>
            </a:r>
            <a:r>
              <a:rPr lang="uk-UA" sz="2000" dirty="0">
                <a:solidFill>
                  <a:schemeClr val="tx1"/>
                </a:solidFill>
                <a:latin typeface="Corbel"/>
              </a:rPr>
              <a:t>;</a:t>
            </a: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 розповідають про улюблену музику, музичні інструменти в нашій країні; співають пісню українською мовою</a:t>
            </a:r>
          </a:p>
          <a:p>
            <a:pPr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Обмін фотографіями </a:t>
            </a:r>
            <a:r>
              <a:rPr lang="uk-UA" sz="2000" dirty="0" smtClean="0">
                <a:solidFill>
                  <a:schemeClr val="tx1"/>
                </a:solidFill>
              </a:rPr>
              <a:t>з проекту</a:t>
            </a:r>
            <a:endParaRPr lang="uk-UA" sz="2000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  <a:latin typeface="Corbel"/>
              </a:rPr>
              <a:t>Відео 3. Розповідають про один з проектів , який найбільше сподобався; грають на інструментах, які зробили; виконують завдання від команди партнерів (</a:t>
            </a:r>
            <a:r>
              <a:rPr lang="en-US" sz="2000" dirty="0" smtClean="0">
                <a:solidFill>
                  <a:schemeClr val="tx1"/>
                </a:solidFill>
                <a:latin typeface="Corbel"/>
              </a:rPr>
              <a:t>body percussion song)</a:t>
            </a:r>
            <a:endParaRPr lang="uk-UA" sz="2000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r>
              <a:rPr lang="uk-UA" sz="2000" dirty="0" smtClean="0">
                <a:solidFill>
                  <a:schemeClr val="tx1"/>
                </a:solidFill>
              </a:rPr>
              <a:t>Відео 4. Відповідають на запитання; що найбільше сподобалось у курсі і чого навчились;  вчать своїх партнерів декількох слів українською мовою; дякують за співпрацю</a:t>
            </a:r>
            <a:endParaRPr lang="uk-U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uk-UA" sz="2000" dirty="0" smtClean="0">
              <a:solidFill>
                <a:schemeClr val="tx1"/>
              </a:solidFill>
              <a:latin typeface="Corbel"/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98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Экологичные фотопанели</Template>
  <TotalTime>0</TotalTime>
  <Words>532</Words>
  <Application>Microsoft Office PowerPoint</Application>
  <PresentationFormat>Широкоэкранный</PresentationFormat>
  <Paragraphs>74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Corbel</vt:lpstr>
      <vt:lpstr>Ecology 16x9</vt:lpstr>
      <vt:lpstr>Global Storybook Engineers</vt:lpstr>
      <vt:lpstr>Презентация PowerPoint</vt:lpstr>
      <vt:lpstr>Презентация PowerPoint</vt:lpstr>
      <vt:lpstr>Monkey a Trickster from India - Boat</vt:lpstr>
      <vt:lpstr>Zomo the Rabbit – Bristlebot Rabbit</vt:lpstr>
      <vt:lpstr>Jabuti  the Tortoise -  Shell pritection</vt:lpstr>
      <vt:lpstr>Презентация PowerPoint</vt:lpstr>
      <vt:lpstr>Global Sound Artists</vt:lpstr>
      <vt:lpstr>Презентация PowerPoint</vt:lpstr>
      <vt:lpstr>Spanish Guitar</vt:lpstr>
      <vt:lpstr>Japanese Drum</vt:lpstr>
      <vt:lpstr>Ecuadorian Panpipe</vt:lpstr>
      <vt:lpstr>Обмін відео</vt:lpstr>
      <vt:lpstr>Презентация PowerPoint</vt:lpstr>
      <vt:lpstr>Презентация PowerPoint</vt:lpstr>
      <vt:lpstr>Global Discovery Water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2016-04-10T12:49:33Z</dcterms:created>
  <dcterms:modified xsi:type="dcterms:W3CDTF">2019-10-22T18:33:23Z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